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116"/>
  </p:notesMasterIdLst>
  <p:handoutMasterIdLst>
    <p:handoutMasterId r:id="rId117"/>
  </p:handoutMasterIdLst>
  <p:sldIdLst>
    <p:sldId id="672" r:id="rId2"/>
    <p:sldId id="443" r:id="rId3"/>
    <p:sldId id="665" r:id="rId4"/>
    <p:sldId id="680" r:id="rId5"/>
    <p:sldId id="674" r:id="rId6"/>
    <p:sldId id="667" r:id="rId7"/>
    <p:sldId id="448" r:id="rId8"/>
    <p:sldId id="450" r:id="rId9"/>
    <p:sldId id="449" r:id="rId10"/>
    <p:sldId id="675" r:id="rId11"/>
    <p:sldId id="668" r:id="rId12"/>
    <p:sldId id="669" r:id="rId13"/>
    <p:sldId id="670" r:id="rId14"/>
    <p:sldId id="660" r:id="rId15"/>
    <p:sldId id="266" r:id="rId16"/>
    <p:sldId id="671" r:id="rId17"/>
    <p:sldId id="621" r:id="rId18"/>
    <p:sldId id="329" r:id="rId19"/>
    <p:sldId id="267" r:id="rId20"/>
    <p:sldId id="268" r:id="rId21"/>
    <p:sldId id="269" r:id="rId22"/>
    <p:sldId id="270" r:id="rId23"/>
    <p:sldId id="271" r:id="rId24"/>
    <p:sldId id="272" r:id="rId25"/>
    <p:sldId id="651" r:id="rId26"/>
    <p:sldId id="445" r:id="rId27"/>
    <p:sldId id="326" r:id="rId28"/>
    <p:sldId id="657" r:id="rId29"/>
    <p:sldId id="290" r:id="rId30"/>
    <p:sldId id="289" r:id="rId31"/>
    <p:sldId id="652" r:id="rId32"/>
    <p:sldId id="653" r:id="rId33"/>
    <p:sldId id="654" r:id="rId34"/>
    <p:sldId id="338" r:id="rId35"/>
    <p:sldId id="339" r:id="rId36"/>
    <p:sldId id="655" r:id="rId37"/>
    <p:sldId id="302" r:id="rId38"/>
    <p:sldId id="304" r:id="rId39"/>
    <p:sldId id="305" r:id="rId40"/>
    <p:sldId id="663" r:id="rId41"/>
    <p:sldId id="312" r:id="rId42"/>
    <p:sldId id="299" r:id="rId43"/>
    <p:sldId id="313" r:id="rId44"/>
    <p:sldId id="315" r:id="rId45"/>
    <p:sldId id="279" r:id="rId46"/>
    <p:sldId id="283" r:id="rId47"/>
    <p:sldId id="320" r:id="rId48"/>
    <p:sldId id="661" r:id="rId49"/>
    <p:sldId id="322" r:id="rId50"/>
    <p:sldId id="323" r:id="rId51"/>
    <p:sldId id="331" r:id="rId52"/>
    <p:sldId id="337" r:id="rId53"/>
    <p:sldId id="274" r:id="rId54"/>
    <p:sldId id="447" r:id="rId55"/>
    <p:sldId id="446" r:id="rId56"/>
    <p:sldId id="658" r:id="rId57"/>
    <p:sldId id="348" r:id="rId58"/>
    <p:sldId id="633" r:id="rId59"/>
    <p:sldId id="638" r:id="rId60"/>
    <p:sldId id="639" r:id="rId61"/>
    <p:sldId id="640" r:id="rId62"/>
    <p:sldId id="664" r:id="rId63"/>
    <p:sldId id="340" r:id="rId64"/>
    <p:sldId id="346" r:id="rId65"/>
    <p:sldId id="347" r:id="rId66"/>
    <p:sldId id="341" r:id="rId67"/>
    <p:sldId id="356" r:id="rId68"/>
    <p:sldId id="357" r:id="rId69"/>
    <p:sldId id="358" r:id="rId70"/>
    <p:sldId id="359" r:id="rId71"/>
    <p:sldId id="659" r:id="rId72"/>
    <p:sldId id="366" r:id="rId73"/>
    <p:sldId id="364" r:id="rId74"/>
    <p:sldId id="365" r:id="rId75"/>
    <p:sldId id="372" r:id="rId76"/>
    <p:sldId id="373" r:id="rId77"/>
    <p:sldId id="350" r:id="rId78"/>
    <p:sldId id="678" r:id="rId79"/>
    <p:sldId id="351" r:id="rId80"/>
    <p:sldId id="352" r:id="rId81"/>
    <p:sldId id="353" r:id="rId82"/>
    <p:sldId id="355" r:id="rId83"/>
    <p:sldId id="375" r:id="rId84"/>
    <p:sldId id="376" r:id="rId85"/>
    <p:sldId id="377" r:id="rId86"/>
    <p:sldId id="681" r:id="rId87"/>
    <p:sldId id="407" r:id="rId88"/>
    <p:sldId id="409" r:id="rId89"/>
    <p:sldId id="432" r:id="rId90"/>
    <p:sldId id="431" r:id="rId91"/>
    <p:sldId id="424" r:id="rId92"/>
    <p:sldId id="426" r:id="rId93"/>
    <p:sldId id="427" r:id="rId94"/>
    <p:sldId id="428" r:id="rId95"/>
    <p:sldId id="429" r:id="rId96"/>
    <p:sldId id="416" r:id="rId97"/>
    <p:sldId id="273" r:id="rId98"/>
    <p:sldId id="285" r:id="rId99"/>
    <p:sldId id="286" r:id="rId100"/>
    <p:sldId id="287" r:id="rId101"/>
    <p:sldId id="288" r:id="rId102"/>
    <p:sldId id="676" r:id="rId103"/>
    <p:sldId id="378" r:id="rId104"/>
    <p:sldId id="392" r:id="rId105"/>
    <p:sldId id="438" r:id="rId106"/>
    <p:sldId id="393" r:id="rId107"/>
    <p:sldId id="394" r:id="rId108"/>
    <p:sldId id="439" r:id="rId109"/>
    <p:sldId id="406" r:id="rId110"/>
    <p:sldId id="679" r:id="rId111"/>
    <p:sldId id="656" r:id="rId112"/>
    <p:sldId id="683" r:id="rId113"/>
    <p:sldId id="682" r:id="rId114"/>
    <p:sldId id="684" r:id="rId1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2227"/>
    <a:srgbClr val="BABCBE"/>
    <a:srgbClr val="000000"/>
    <a:srgbClr val="74767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89884" autoAdjust="0"/>
  </p:normalViewPr>
  <p:slideViewPr>
    <p:cSldViewPr>
      <p:cViewPr varScale="1">
        <p:scale>
          <a:sx n="99" d="100"/>
          <a:sy n="99" d="100"/>
        </p:scale>
        <p:origin x="91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302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Core</a:t>
          </a:r>
          <a:endParaRPr lang="nl-NL" sz="1050" dirty="0">
            <a:solidFill>
              <a:schemeClr val="bg1"/>
            </a:solidFill>
          </a:endParaRPr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National</a:t>
          </a:r>
          <a:endParaRPr lang="nl-NL" sz="1000" dirty="0">
            <a:solidFill>
              <a:schemeClr val="bg1"/>
            </a:solidFill>
          </a:endParaRPr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Organizational</a:t>
          </a:r>
          <a:endParaRPr lang="nl-NL" sz="1000" dirty="0">
            <a:solidFill>
              <a:schemeClr val="bg1"/>
            </a:solidFill>
          </a:endParaRPr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Regional</a:t>
          </a:r>
          <a:endParaRPr lang="nl-NL" sz="1000" dirty="0">
            <a:solidFill>
              <a:schemeClr val="bg1"/>
            </a:solidFill>
          </a:endParaRPr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  <dgm:t>
        <a:bodyPr/>
        <a:lstStyle/>
        <a:p>
          <a:endParaRPr lang="en-US"/>
        </a:p>
      </dgm:t>
    </dgm:pt>
    <dgm:pt modelId="{3665B25A-859A-42D0-A2ED-A9DAC0A3077F}" type="sibTrans" cxnId="{CA24B203-1E0F-43FF-8CD3-590A64482532}">
      <dgm:prSet/>
      <dgm:spPr/>
      <dgm:t>
        <a:bodyPr/>
        <a:lstStyle/>
        <a:p>
          <a:endParaRPr lang="en-US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  <dgm:t>
        <a:bodyPr/>
        <a:lstStyle/>
        <a:p>
          <a:endParaRPr lang="en-US"/>
        </a:p>
      </dgm:t>
    </dgm:pt>
    <dgm:pt modelId="{2D3D6277-C6D3-4A25-8279-E1833ACD438D}" type="sibTrans" cxnId="{F136CDA2-9BA9-474E-9DE0-98F37D0E1AD0}">
      <dgm:prSet/>
      <dgm:spPr/>
      <dgm:t>
        <a:bodyPr/>
        <a:lstStyle/>
        <a:p>
          <a:endParaRPr lang="en-US"/>
        </a:p>
      </dgm:t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  <dgm:t>
        <a:bodyPr/>
        <a:lstStyle/>
        <a:p>
          <a:endParaRPr lang="en-US"/>
        </a:p>
      </dgm:t>
    </dgm:pt>
    <dgm:pt modelId="{B87BA134-0F1B-4DDF-BA4F-8B9B15F0BC87}" type="sibTrans" cxnId="{F19E3F5E-AED8-4301-A458-B4480D6F0A6C}">
      <dgm:prSet/>
      <dgm:spPr/>
      <dgm:t>
        <a:bodyPr/>
        <a:lstStyle/>
        <a:p>
          <a:endParaRPr lang="en-US"/>
        </a:p>
      </dgm:t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  <dgm:t>
        <a:bodyPr/>
        <a:lstStyle/>
        <a:p>
          <a:endParaRPr lang="en-US"/>
        </a:p>
      </dgm:t>
    </dgm:pt>
    <dgm:pt modelId="{D454E6B5-326C-4E8D-94AE-D96CBC60419D}" type="sibTrans" cxnId="{0847E370-9EBB-42B2-8220-2C68B0B6EE58}">
      <dgm:prSet/>
      <dgm:spPr/>
      <dgm:t>
        <a:bodyPr/>
        <a:lstStyle/>
        <a:p>
          <a:endParaRPr lang="en-US"/>
        </a:p>
      </dgm:t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  <dgm:t>
        <a:bodyPr/>
        <a:lstStyle/>
        <a:p>
          <a:endParaRPr lang="en-US"/>
        </a:p>
      </dgm:t>
    </dgm:pt>
    <dgm:pt modelId="{4D50F9CB-E104-4AD1-A109-57C55CAF18A2}" type="sibTrans" cxnId="{DBB403BA-D7CC-4B87-B7D2-8E3CFE4C6DE7}">
      <dgm:prSet/>
      <dgm:spPr/>
      <dgm:t>
        <a:bodyPr/>
        <a:lstStyle/>
        <a:p>
          <a:endParaRPr lang="en-US"/>
        </a:p>
      </dgm:t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  <dgm:t>
        <a:bodyPr/>
        <a:lstStyle/>
        <a:p>
          <a:endParaRPr lang="en-US"/>
        </a:p>
      </dgm:t>
    </dgm:pt>
    <dgm:pt modelId="{FB452C69-44C4-43EC-8367-EF964B0253B7}" type="sibTrans" cxnId="{A7B7D9DC-23CA-4C43-962A-F4FF98409BF2}">
      <dgm:prSet/>
      <dgm:spPr/>
      <dgm:t>
        <a:bodyPr/>
        <a:lstStyle/>
        <a:p>
          <a:endParaRPr lang="en-US"/>
        </a:p>
      </dgm:t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650643" y="0"/>
          <a:ext cx="1100429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Core</a:t>
          </a:r>
          <a:endParaRPr lang="nl-NL" sz="1050" kern="1200" dirty="0">
            <a:solidFill>
              <a:schemeClr val="bg1"/>
            </a:solidFill>
          </a:endParaRPr>
        </a:p>
      </dsp:txBody>
      <dsp:txXfrm>
        <a:off x="1650643" y="0"/>
        <a:ext cx="1100429" cy="965801"/>
      </dsp:txXfrm>
    </dsp:sp>
    <dsp:sp modelId="{60DE08D5-D312-485B-B478-DF8C40A34A95}">
      <dsp:nvSpPr>
        <dsp:cNvPr id="0" name=""/>
        <dsp:cNvSpPr/>
      </dsp:nvSpPr>
      <dsp:spPr>
        <a:xfrm>
          <a:off x="1100429" y="965801"/>
          <a:ext cx="2200858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258821"/>
            <a:satOff val="-26558"/>
            <a:lumOff val="135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National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485579" y="965801"/>
        <a:ext cx="1430558" cy="965801"/>
      </dsp:txXfrm>
    </dsp:sp>
    <dsp:sp modelId="{B16511E8-7118-4847-94D8-82F2821921D7}">
      <dsp:nvSpPr>
        <dsp:cNvPr id="0" name=""/>
        <dsp:cNvSpPr/>
      </dsp:nvSpPr>
      <dsp:spPr>
        <a:xfrm>
          <a:off x="550214" y="1931602"/>
          <a:ext cx="3301287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517642"/>
            <a:satOff val="-53115"/>
            <a:lumOff val="270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Regional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127939" y="1931602"/>
        <a:ext cx="2145837" cy="965801"/>
      </dsp:txXfrm>
    </dsp:sp>
    <dsp:sp modelId="{77FD60F2-C358-4940-A294-1343645AA6C1}">
      <dsp:nvSpPr>
        <dsp:cNvPr id="0" name=""/>
        <dsp:cNvSpPr/>
      </dsp:nvSpPr>
      <dsp:spPr>
        <a:xfrm>
          <a:off x="0" y="2897403"/>
          <a:ext cx="4401717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776462"/>
            <a:satOff val="-79673"/>
            <a:lumOff val="406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Organizational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770300" y="2897403"/>
        <a:ext cx="2861116" cy="965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4401597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 instances</a:t>
          </a:r>
          <a:endParaRPr lang="nl-NL" sz="1300" kern="1200" dirty="0"/>
        </a:p>
      </dsp:txBody>
      <dsp:txXfrm rot="-10800000">
        <a:off x="770279" y="0"/>
        <a:ext cx="2861038" cy="965775"/>
      </dsp:txXfrm>
    </dsp:sp>
    <dsp:sp modelId="{92446D00-BE0B-4D0B-8B5A-898DC9CEE0F8}">
      <dsp:nvSpPr>
        <dsp:cNvPr id="0" name=""/>
        <dsp:cNvSpPr/>
      </dsp:nvSpPr>
      <dsp:spPr>
        <a:xfrm rot="10800000">
          <a:off x="550199" y="965775"/>
          <a:ext cx="3301197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20887"/>
            <a:satOff val="663"/>
            <a:lumOff val="97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National instances</a:t>
          </a:r>
          <a:endParaRPr lang="nl-NL" sz="1300" kern="1200" dirty="0"/>
        </a:p>
      </dsp:txBody>
      <dsp:txXfrm rot="-10800000">
        <a:off x="1127909" y="965775"/>
        <a:ext cx="2145778" cy="965775"/>
      </dsp:txXfrm>
    </dsp:sp>
    <dsp:sp modelId="{F4B69D59-5400-42D6-ACF9-2014D830D686}">
      <dsp:nvSpPr>
        <dsp:cNvPr id="0" name=""/>
        <dsp:cNvSpPr/>
      </dsp:nvSpPr>
      <dsp:spPr>
        <a:xfrm rot="10800000">
          <a:off x="1100399" y="1931551"/>
          <a:ext cx="2200798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41774"/>
            <a:satOff val="1325"/>
            <a:lumOff val="195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Regional instances</a:t>
          </a:r>
          <a:endParaRPr lang="nl-NL" sz="1300" kern="1200" dirty="0"/>
        </a:p>
      </dsp:txBody>
      <dsp:txXfrm rot="-10800000">
        <a:off x="1485538" y="1931551"/>
        <a:ext cx="1430519" cy="965775"/>
      </dsp:txXfrm>
    </dsp:sp>
    <dsp:sp modelId="{9708C7A5-037C-4FFE-95D1-B23528833CD8}">
      <dsp:nvSpPr>
        <dsp:cNvPr id="0" name=""/>
        <dsp:cNvSpPr/>
      </dsp:nvSpPr>
      <dsp:spPr>
        <a:xfrm rot="10800000">
          <a:off x="1650598" y="2897326"/>
          <a:ext cx="1100399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62661"/>
            <a:satOff val="1988"/>
            <a:lumOff val="293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Organizational instances</a:t>
          </a:r>
          <a:endParaRPr lang="nl-NL" sz="1300" kern="1200" dirty="0"/>
        </a:p>
      </dsp:txBody>
      <dsp:txXfrm rot="-10800000">
        <a:off x="1650598" y="2897326"/>
        <a:ext cx="1100399" cy="9657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2656" y="0"/>
          <a:ext cx="2606369" cy="432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Terminology</a:t>
          </a:r>
          <a:endParaRPr lang="nl-NL" sz="3400" kern="1200" dirty="0"/>
        </a:p>
      </dsp:txBody>
      <dsp:txXfrm>
        <a:off x="2656" y="0"/>
        <a:ext cx="2606369" cy="1296000"/>
      </dsp:txXfrm>
    </dsp:sp>
    <dsp:sp modelId="{B63E76DC-C61E-4A7D-9E24-B2377EF2D2E2}">
      <dsp:nvSpPr>
        <dsp:cNvPr id="0" name=""/>
        <dsp:cNvSpPr/>
      </dsp:nvSpPr>
      <dsp:spPr>
        <a:xfrm>
          <a:off x="263293" y="1296105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CodingSystem</a:t>
          </a:r>
          <a:endParaRPr lang="nl-NL" sz="1700" kern="1200" dirty="0"/>
        </a:p>
      </dsp:txBody>
      <dsp:txXfrm>
        <a:off x="281726" y="1314538"/>
        <a:ext cx="2048229" cy="592466"/>
      </dsp:txXfrm>
    </dsp:sp>
    <dsp:sp modelId="{C14DFFE3-7ABC-4943-B65C-07DBE9CE6A9B}">
      <dsp:nvSpPr>
        <dsp:cNvPr id="0" name=""/>
        <dsp:cNvSpPr/>
      </dsp:nvSpPr>
      <dsp:spPr>
        <a:xfrm>
          <a:off x="263293" y="2022257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ValueSet</a:t>
          </a:r>
          <a:endParaRPr lang="nl-NL" sz="1700" kern="1200" dirty="0"/>
        </a:p>
      </dsp:txBody>
      <dsp:txXfrm>
        <a:off x="281726" y="2040690"/>
        <a:ext cx="2048229" cy="592466"/>
      </dsp:txXfrm>
    </dsp:sp>
    <dsp:sp modelId="{0C6CA95C-1CAB-4D1E-AE39-4E1EBC933C4B}">
      <dsp:nvSpPr>
        <dsp:cNvPr id="0" name=""/>
        <dsp:cNvSpPr/>
      </dsp:nvSpPr>
      <dsp:spPr>
        <a:xfrm>
          <a:off x="263293" y="2748410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ConceptMap</a:t>
          </a:r>
          <a:endParaRPr lang="nl-NL" sz="1700" kern="1200" dirty="0"/>
        </a:p>
      </dsp:txBody>
      <dsp:txXfrm>
        <a:off x="281726" y="2766843"/>
        <a:ext cx="2048229" cy="592466"/>
      </dsp:txXfrm>
    </dsp:sp>
    <dsp:sp modelId="{29107311-4424-4125-A5F5-13FB3CDFBDFF}">
      <dsp:nvSpPr>
        <dsp:cNvPr id="0" name=""/>
        <dsp:cNvSpPr/>
      </dsp:nvSpPr>
      <dsp:spPr>
        <a:xfrm>
          <a:off x="263293" y="3474562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NamingSystem</a:t>
          </a:r>
        </a:p>
      </dsp:txBody>
      <dsp:txXfrm>
        <a:off x="281726" y="3492995"/>
        <a:ext cx="2048229" cy="592466"/>
      </dsp:txXfrm>
    </dsp:sp>
    <dsp:sp modelId="{F886AB01-9912-4B39-9088-B099BADA9E31}">
      <dsp:nvSpPr>
        <dsp:cNvPr id="0" name=""/>
        <dsp:cNvSpPr/>
      </dsp:nvSpPr>
      <dsp:spPr>
        <a:xfrm>
          <a:off x="2804503" y="0"/>
          <a:ext cx="2606369" cy="432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Content</a:t>
          </a:r>
        </a:p>
      </dsp:txBody>
      <dsp:txXfrm>
        <a:off x="2804503" y="0"/>
        <a:ext cx="2606369" cy="1296000"/>
      </dsp:txXfrm>
    </dsp:sp>
    <dsp:sp modelId="{0913CE8D-7F8B-4212-B373-6C67AC50EA41}">
      <dsp:nvSpPr>
        <dsp:cNvPr id="0" name=""/>
        <dsp:cNvSpPr/>
      </dsp:nvSpPr>
      <dsp:spPr>
        <a:xfrm>
          <a:off x="3065140" y="1296369"/>
          <a:ext cx="2085095" cy="8487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StructureDefinition</a:t>
          </a:r>
        </a:p>
      </dsp:txBody>
      <dsp:txXfrm>
        <a:off x="3089998" y="1321227"/>
        <a:ext cx="2035379" cy="798991"/>
      </dsp:txXfrm>
    </dsp:sp>
    <dsp:sp modelId="{72D21637-3572-41E5-88C8-5F9938348B03}">
      <dsp:nvSpPr>
        <dsp:cNvPr id="0" name=""/>
        <dsp:cNvSpPr/>
      </dsp:nvSpPr>
      <dsp:spPr>
        <a:xfrm>
          <a:off x="3065140" y="2275646"/>
          <a:ext cx="2085095" cy="8487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GraphDefinition</a:t>
          </a:r>
        </a:p>
      </dsp:txBody>
      <dsp:txXfrm>
        <a:off x="3089998" y="2300504"/>
        <a:ext cx="2035379" cy="798991"/>
      </dsp:txXfrm>
    </dsp:sp>
    <dsp:sp modelId="{72029744-9624-4179-A8F6-0EAE2F33C0DA}">
      <dsp:nvSpPr>
        <dsp:cNvPr id="0" name=""/>
        <dsp:cNvSpPr/>
      </dsp:nvSpPr>
      <dsp:spPr>
        <a:xfrm>
          <a:off x="3065140" y="3254923"/>
          <a:ext cx="2085095" cy="8487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StructureMap</a:t>
          </a:r>
        </a:p>
      </dsp:txBody>
      <dsp:txXfrm>
        <a:off x="3089998" y="3279781"/>
        <a:ext cx="2035379" cy="798991"/>
      </dsp:txXfrm>
    </dsp:sp>
    <dsp:sp modelId="{B3C321AF-C1CF-4945-A7B2-4CA79EAE1BC8}">
      <dsp:nvSpPr>
        <dsp:cNvPr id="0" name=""/>
        <dsp:cNvSpPr/>
      </dsp:nvSpPr>
      <dsp:spPr>
        <a:xfrm>
          <a:off x="5606350" y="0"/>
          <a:ext cx="2606369" cy="432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Operations</a:t>
          </a:r>
        </a:p>
      </dsp:txBody>
      <dsp:txXfrm>
        <a:off x="5606350" y="0"/>
        <a:ext cx="2606369" cy="1296000"/>
      </dsp:txXfrm>
    </dsp:sp>
    <dsp:sp modelId="{318AA8FE-0EE0-48A5-A78F-4041E2D7E49A}">
      <dsp:nvSpPr>
        <dsp:cNvPr id="0" name=""/>
        <dsp:cNvSpPr/>
      </dsp:nvSpPr>
      <dsp:spPr>
        <a:xfrm>
          <a:off x="5866987" y="1296105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OperationDefinition</a:t>
          </a:r>
        </a:p>
      </dsp:txBody>
      <dsp:txXfrm>
        <a:off x="5885420" y="1314538"/>
        <a:ext cx="2048229" cy="592466"/>
      </dsp:txXfrm>
    </dsp:sp>
    <dsp:sp modelId="{C6324F2B-8605-4F7D-8527-6FF3E2C80E1B}">
      <dsp:nvSpPr>
        <dsp:cNvPr id="0" name=""/>
        <dsp:cNvSpPr/>
      </dsp:nvSpPr>
      <dsp:spPr>
        <a:xfrm>
          <a:off x="5866987" y="2022257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SearchParameter</a:t>
          </a:r>
        </a:p>
      </dsp:txBody>
      <dsp:txXfrm>
        <a:off x="5885420" y="2040690"/>
        <a:ext cx="2048229" cy="592466"/>
      </dsp:txXfrm>
    </dsp:sp>
    <dsp:sp modelId="{0D500555-8248-4629-B77A-4B0BA00F0D90}">
      <dsp:nvSpPr>
        <dsp:cNvPr id="0" name=""/>
        <dsp:cNvSpPr/>
      </dsp:nvSpPr>
      <dsp:spPr>
        <a:xfrm>
          <a:off x="5866987" y="2748410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Compartment Definition</a:t>
          </a:r>
        </a:p>
      </dsp:txBody>
      <dsp:txXfrm>
        <a:off x="5885420" y="2766843"/>
        <a:ext cx="2048229" cy="592466"/>
      </dsp:txXfrm>
    </dsp:sp>
    <dsp:sp modelId="{4B8B482F-0CDC-4C98-A619-9378472B421E}">
      <dsp:nvSpPr>
        <dsp:cNvPr id="0" name=""/>
        <dsp:cNvSpPr/>
      </dsp:nvSpPr>
      <dsp:spPr>
        <a:xfrm>
          <a:off x="5866987" y="3474562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MessageDefinition</a:t>
          </a:r>
        </a:p>
      </dsp:txBody>
      <dsp:txXfrm>
        <a:off x="5885420" y="3492995"/>
        <a:ext cx="2048229" cy="592466"/>
      </dsp:txXfrm>
    </dsp:sp>
    <dsp:sp modelId="{D3709726-E50A-444C-9EB8-1FAEFF8127D1}">
      <dsp:nvSpPr>
        <dsp:cNvPr id="0" name=""/>
        <dsp:cNvSpPr/>
      </dsp:nvSpPr>
      <dsp:spPr>
        <a:xfrm>
          <a:off x="8408198" y="0"/>
          <a:ext cx="2606369" cy="432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Misc</a:t>
          </a:r>
          <a:r>
            <a:rPr lang="nl-NL" sz="3400" kern="1200" dirty="0"/>
            <a:t>.</a:t>
          </a:r>
        </a:p>
      </dsp:txBody>
      <dsp:txXfrm>
        <a:off x="8408198" y="0"/>
        <a:ext cx="2606369" cy="1296000"/>
      </dsp:txXfrm>
    </dsp:sp>
    <dsp:sp modelId="{592FCE1E-4E10-4239-8FB5-DCF25534F5D0}">
      <dsp:nvSpPr>
        <dsp:cNvPr id="0" name=""/>
        <dsp:cNvSpPr/>
      </dsp:nvSpPr>
      <dsp:spPr>
        <a:xfrm>
          <a:off x="8668835" y="1296105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CapabilityStatement</a:t>
          </a:r>
        </a:p>
      </dsp:txBody>
      <dsp:txXfrm>
        <a:off x="8687268" y="1314538"/>
        <a:ext cx="2048229" cy="592466"/>
      </dsp:txXfrm>
    </dsp:sp>
    <dsp:sp modelId="{A0CA88FD-4BBA-4E98-BDD7-E45C698F94D0}">
      <dsp:nvSpPr>
        <dsp:cNvPr id="0" name=""/>
        <dsp:cNvSpPr/>
      </dsp:nvSpPr>
      <dsp:spPr>
        <a:xfrm>
          <a:off x="8668835" y="2022257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Implementation</a:t>
          </a:r>
          <a:r>
            <a:rPr lang="nl-NL" sz="1700" kern="1200" dirty="0"/>
            <a:t> Guide</a:t>
          </a:r>
        </a:p>
      </dsp:txBody>
      <dsp:txXfrm>
        <a:off x="8687268" y="2040690"/>
        <a:ext cx="2048229" cy="592466"/>
      </dsp:txXfrm>
    </dsp:sp>
    <dsp:sp modelId="{14C3D83C-98B3-44C6-AF24-B4E91FC474BE}">
      <dsp:nvSpPr>
        <dsp:cNvPr id="0" name=""/>
        <dsp:cNvSpPr/>
      </dsp:nvSpPr>
      <dsp:spPr>
        <a:xfrm>
          <a:off x="8668835" y="2748410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TestScript</a:t>
          </a:r>
        </a:p>
      </dsp:txBody>
      <dsp:txXfrm>
        <a:off x="8687268" y="2766843"/>
        <a:ext cx="2048229" cy="592466"/>
      </dsp:txXfrm>
    </dsp:sp>
    <dsp:sp modelId="{F6445791-0242-4B4B-B134-CF66797C2F7B}">
      <dsp:nvSpPr>
        <dsp:cNvPr id="0" name=""/>
        <dsp:cNvSpPr/>
      </dsp:nvSpPr>
      <dsp:spPr>
        <a:xfrm>
          <a:off x="8668835" y="3474562"/>
          <a:ext cx="2085095" cy="629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ExampleScenario</a:t>
          </a:r>
          <a:endParaRPr lang="nl-NL" sz="1700" kern="1200" dirty="0"/>
        </a:p>
      </dsp:txBody>
      <dsp:txXfrm>
        <a:off x="8687268" y="3492995"/>
        <a:ext cx="2048229" cy="5924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7124709" y="-3026431"/>
          <a:ext cx="831937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Define a set of concepts and their codes</a:t>
          </a:r>
        </a:p>
      </dsp:txBody>
      <dsp:txXfrm rot="-5400000">
        <a:off x="3992124" y="146766"/>
        <a:ext cx="7056496" cy="750713"/>
      </dsp:txXfrm>
    </dsp:sp>
    <dsp:sp modelId="{B70FB09D-4FD6-41A2-BFDA-4C29BDDEE375}">
      <dsp:nvSpPr>
        <dsp:cNvPr id="0" name=""/>
        <dsp:cNvSpPr/>
      </dsp:nvSpPr>
      <dsp:spPr>
        <a:xfrm>
          <a:off x="0" y="2162"/>
          <a:ext cx="3992123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CodeSystem</a:t>
          </a:r>
          <a:endParaRPr lang="en-US" sz="3800" kern="1200" noProof="0" dirty="0"/>
        </a:p>
      </dsp:txBody>
      <dsp:txXfrm>
        <a:off x="50765" y="52927"/>
        <a:ext cx="3890593" cy="938391"/>
      </dsp:txXfrm>
    </dsp:sp>
    <dsp:sp modelId="{76EC91C6-C738-4E5E-BE38-1C5D6184E6F6}">
      <dsp:nvSpPr>
        <dsp:cNvPr id="0" name=""/>
        <dsp:cNvSpPr/>
      </dsp:nvSpPr>
      <dsp:spPr>
        <a:xfrm rot="5400000">
          <a:off x="7124709" y="-1934513"/>
          <a:ext cx="831937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Set of codes for a particular use</a:t>
          </a:r>
        </a:p>
      </dsp:txBody>
      <dsp:txXfrm rot="-5400000">
        <a:off x="3992124" y="1238684"/>
        <a:ext cx="7056496" cy="750713"/>
      </dsp:txXfrm>
    </dsp:sp>
    <dsp:sp modelId="{8D10FB95-6FFF-48BD-8386-F6FDB2EBDC83}">
      <dsp:nvSpPr>
        <dsp:cNvPr id="0" name=""/>
        <dsp:cNvSpPr/>
      </dsp:nvSpPr>
      <dsp:spPr>
        <a:xfrm>
          <a:off x="0" y="1094080"/>
          <a:ext cx="3992123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ValueSet</a:t>
          </a:r>
          <a:endParaRPr lang="en-US" sz="3800" kern="1200" noProof="0" dirty="0"/>
        </a:p>
      </dsp:txBody>
      <dsp:txXfrm>
        <a:off x="50765" y="1144845"/>
        <a:ext cx="3890593" cy="938391"/>
      </dsp:txXfrm>
    </dsp:sp>
    <dsp:sp modelId="{A70C8C9A-7D30-45D2-B5C6-0131202FC433}">
      <dsp:nvSpPr>
        <dsp:cNvPr id="0" name=""/>
        <dsp:cNvSpPr/>
      </dsp:nvSpPr>
      <dsp:spPr>
        <a:xfrm rot="5400000">
          <a:off x="7124709" y="-842595"/>
          <a:ext cx="831937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Define mappings between terms from different systems</a:t>
          </a:r>
        </a:p>
      </dsp:txBody>
      <dsp:txXfrm rot="-5400000">
        <a:off x="3992124" y="2330602"/>
        <a:ext cx="7056496" cy="750713"/>
      </dsp:txXfrm>
    </dsp:sp>
    <dsp:sp modelId="{163E7837-F5DC-4129-9FCD-12EADF8D28B0}">
      <dsp:nvSpPr>
        <dsp:cNvPr id="0" name=""/>
        <dsp:cNvSpPr/>
      </dsp:nvSpPr>
      <dsp:spPr>
        <a:xfrm>
          <a:off x="0" y="2185998"/>
          <a:ext cx="3992123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ConceptMap</a:t>
          </a:r>
          <a:endParaRPr lang="en-US" sz="3800" kern="1200" noProof="0" dirty="0"/>
        </a:p>
      </dsp:txBody>
      <dsp:txXfrm>
        <a:off x="50765" y="2236763"/>
        <a:ext cx="3890593" cy="938391"/>
      </dsp:txXfrm>
    </dsp:sp>
    <dsp:sp modelId="{10C99FC4-896A-464C-A745-0FBC51C030B8}">
      <dsp:nvSpPr>
        <dsp:cNvPr id="0" name=""/>
        <dsp:cNvSpPr/>
      </dsp:nvSpPr>
      <dsp:spPr>
        <a:xfrm rot="5400000">
          <a:off x="7124709" y="249322"/>
          <a:ext cx="831937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Define identifier and coding “systems”</a:t>
          </a:r>
        </a:p>
      </dsp:txBody>
      <dsp:txXfrm rot="-5400000">
        <a:off x="3992124" y="3422519"/>
        <a:ext cx="7056496" cy="750713"/>
      </dsp:txXfrm>
    </dsp:sp>
    <dsp:sp modelId="{CAA6D077-9B18-421E-880E-F65DBA92777E}">
      <dsp:nvSpPr>
        <dsp:cNvPr id="0" name=""/>
        <dsp:cNvSpPr/>
      </dsp:nvSpPr>
      <dsp:spPr>
        <a:xfrm>
          <a:off x="0" y="3277916"/>
          <a:ext cx="3992123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NamingSystem</a:t>
          </a:r>
          <a:endParaRPr lang="en-US" sz="3800" kern="1200" noProof="0" dirty="0"/>
        </a:p>
      </dsp:txBody>
      <dsp:txXfrm>
        <a:off x="50765" y="3328681"/>
        <a:ext cx="3890593" cy="9383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6934837" y="-2827308"/>
          <a:ext cx="111375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noProof="0" dirty="0"/>
            <a:t>Define resources &amp; data types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noProof="0" dirty="0"/>
            <a:t>Define constraints &amp; extensions</a:t>
          </a:r>
        </a:p>
      </dsp:txBody>
      <dsp:txXfrm rot="-5400000">
        <a:off x="3966201" y="195697"/>
        <a:ext cx="6996654" cy="1005012"/>
      </dsp:txXfrm>
    </dsp:sp>
    <dsp:sp modelId="{8CF6E81A-D9DA-459E-BF5B-B2EB6482F02D}">
      <dsp:nvSpPr>
        <dsp:cNvPr id="0" name=""/>
        <dsp:cNvSpPr/>
      </dsp:nvSpPr>
      <dsp:spPr>
        <a:xfrm>
          <a:off x="0" y="2109"/>
          <a:ext cx="3966200" cy="13921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 err="1"/>
            <a:t>StructureDefinition</a:t>
          </a:r>
          <a:endParaRPr lang="en-US" sz="3100" kern="1200" noProof="0" dirty="0"/>
        </a:p>
      </dsp:txBody>
      <dsp:txXfrm>
        <a:off x="67961" y="70070"/>
        <a:ext cx="3830278" cy="1256265"/>
      </dsp:txXfrm>
    </dsp:sp>
    <dsp:sp modelId="{A1D3BB1E-0B72-41A5-AC6E-B66A245E7200}">
      <dsp:nvSpPr>
        <dsp:cNvPr id="0" name=""/>
        <dsp:cNvSpPr/>
      </dsp:nvSpPr>
      <dsp:spPr>
        <a:xfrm rot="5400000">
          <a:off x="6934837" y="-1365511"/>
          <a:ext cx="111375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noProof="0" dirty="0"/>
            <a:t>Defines collection of inter-related resources for query, update, etc.</a:t>
          </a:r>
        </a:p>
      </dsp:txBody>
      <dsp:txXfrm rot="-5400000">
        <a:off x="3966201" y="1657494"/>
        <a:ext cx="6996654" cy="1005012"/>
      </dsp:txXfrm>
    </dsp:sp>
    <dsp:sp modelId="{E3688E20-7C57-4FA8-80B1-83A3B8AE13C2}">
      <dsp:nvSpPr>
        <dsp:cNvPr id="0" name=""/>
        <dsp:cNvSpPr/>
      </dsp:nvSpPr>
      <dsp:spPr>
        <a:xfrm>
          <a:off x="0" y="1463906"/>
          <a:ext cx="3966200" cy="13921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 err="1"/>
            <a:t>GraphDefinition</a:t>
          </a:r>
          <a:endParaRPr lang="en-US" sz="3100" kern="1200" noProof="0" dirty="0"/>
        </a:p>
      </dsp:txBody>
      <dsp:txXfrm>
        <a:off x="67961" y="1531867"/>
        <a:ext cx="3830278" cy="1256265"/>
      </dsp:txXfrm>
    </dsp:sp>
    <dsp:sp modelId="{F7958054-81A0-4687-9A37-0837DDA44726}">
      <dsp:nvSpPr>
        <dsp:cNvPr id="0" name=""/>
        <dsp:cNvSpPr/>
      </dsp:nvSpPr>
      <dsp:spPr>
        <a:xfrm rot="5400000">
          <a:off x="6934837" y="96285"/>
          <a:ext cx="111375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noProof="0" dirty="0"/>
            <a:t>Syntax independent transformation of FHIR &amp; </a:t>
          </a:r>
          <a:r>
            <a:rPr lang="en-US" sz="3100" kern="1200" noProof="0"/>
            <a:t>non-FHIR instances</a:t>
          </a:r>
          <a:endParaRPr lang="en-US" sz="3100" kern="1200" noProof="0" dirty="0"/>
        </a:p>
      </dsp:txBody>
      <dsp:txXfrm rot="-5400000">
        <a:off x="3966201" y="3119291"/>
        <a:ext cx="6996654" cy="1005012"/>
      </dsp:txXfrm>
    </dsp:sp>
    <dsp:sp modelId="{3B45285F-9986-4C75-B0A8-2CA7C59977B0}">
      <dsp:nvSpPr>
        <dsp:cNvPr id="0" name=""/>
        <dsp:cNvSpPr/>
      </dsp:nvSpPr>
      <dsp:spPr>
        <a:xfrm>
          <a:off x="0" y="2925703"/>
          <a:ext cx="3966200" cy="13921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/>
            <a:t>StructureMap</a:t>
          </a:r>
        </a:p>
      </dsp:txBody>
      <dsp:txXfrm>
        <a:off x="67961" y="2993664"/>
        <a:ext cx="3830278" cy="12562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7075743" y="-3003388"/>
          <a:ext cx="831937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Define additional (custom) operations</a:t>
          </a:r>
        </a:p>
      </dsp:txBody>
      <dsp:txXfrm rot="-5400000">
        <a:off x="3966200" y="146767"/>
        <a:ext cx="7010411" cy="750713"/>
      </dsp:txXfrm>
    </dsp:sp>
    <dsp:sp modelId="{1B84A053-D84A-407D-A05D-FCF75DAF8223}">
      <dsp:nvSpPr>
        <dsp:cNvPr id="0" name=""/>
        <dsp:cNvSpPr/>
      </dsp:nvSpPr>
      <dsp:spPr>
        <a:xfrm>
          <a:off x="0" y="2162"/>
          <a:ext cx="3966200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OperationDefinition</a:t>
          </a:r>
          <a:endParaRPr lang="en-US" sz="3000" kern="1200" noProof="0" dirty="0"/>
        </a:p>
      </dsp:txBody>
      <dsp:txXfrm>
        <a:off x="50765" y="52927"/>
        <a:ext cx="3864670" cy="938391"/>
      </dsp:txXfrm>
    </dsp:sp>
    <dsp:sp modelId="{E31B64D3-A2D8-463D-8223-7EB69F2B0486}">
      <dsp:nvSpPr>
        <dsp:cNvPr id="0" name=""/>
        <dsp:cNvSpPr/>
      </dsp:nvSpPr>
      <dsp:spPr>
        <a:xfrm rot="5400000">
          <a:off x="7075743" y="-1911470"/>
          <a:ext cx="831937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Define additional (custom) searches</a:t>
          </a:r>
        </a:p>
      </dsp:txBody>
      <dsp:txXfrm rot="-5400000">
        <a:off x="3966200" y="1238685"/>
        <a:ext cx="7010411" cy="750713"/>
      </dsp:txXfrm>
    </dsp:sp>
    <dsp:sp modelId="{F3B84CD6-8613-4810-9D78-6D76F49E84BE}">
      <dsp:nvSpPr>
        <dsp:cNvPr id="0" name=""/>
        <dsp:cNvSpPr/>
      </dsp:nvSpPr>
      <dsp:spPr>
        <a:xfrm>
          <a:off x="0" y="1094080"/>
          <a:ext cx="3966200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SearchParameter</a:t>
          </a:r>
          <a:endParaRPr lang="en-US" sz="3000" kern="1200" noProof="0" dirty="0"/>
        </a:p>
      </dsp:txBody>
      <dsp:txXfrm>
        <a:off x="50765" y="1144845"/>
        <a:ext cx="3864670" cy="938391"/>
      </dsp:txXfrm>
    </dsp:sp>
    <dsp:sp modelId="{DE6B8E8A-8D0A-4586-96CC-1BC13C9DFCA7}">
      <dsp:nvSpPr>
        <dsp:cNvPr id="0" name=""/>
        <dsp:cNvSpPr/>
      </dsp:nvSpPr>
      <dsp:spPr>
        <a:xfrm rot="5400000">
          <a:off x="7075743" y="-819552"/>
          <a:ext cx="831937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Define access to (related) resources</a:t>
          </a:r>
        </a:p>
      </dsp:txBody>
      <dsp:txXfrm rot="-5400000">
        <a:off x="3966200" y="2330603"/>
        <a:ext cx="7010411" cy="750713"/>
      </dsp:txXfrm>
    </dsp:sp>
    <dsp:sp modelId="{EB643CCB-C81D-48DB-A79C-91B9A3E6B452}">
      <dsp:nvSpPr>
        <dsp:cNvPr id="0" name=""/>
        <dsp:cNvSpPr/>
      </dsp:nvSpPr>
      <dsp:spPr>
        <a:xfrm>
          <a:off x="0" y="2185998"/>
          <a:ext cx="3966200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/>
            <a:t>Compartment Definition</a:t>
          </a:r>
        </a:p>
      </dsp:txBody>
      <dsp:txXfrm>
        <a:off x="50765" y="2236763"/>
        <a:ext cx="3864670" cy="938391"/>
      </dsp:txXfrm>
    </dsp:sp>
    <dsp:sp modelId="{F2FCE56C-4CFC-4C11-BC0A-76DA610C1C7E}">
      <dsp:nvSpPr>
        <dsp:cNvPr id="0" name=""/>
        <dsp:cNvSpPr/>
      </dsp:nvSpPr>
      <dsp:spPr>
        <a:xfrm rot="5400000">
          <a:off x="7075743" y="272365"/>
          <a:ext cx="831937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Define message events, content &amp; allowed responses</a:t>
          </a:r>
        </a:p>
      </dsp:txBody>
      <dsp:txXfrm rot="-5400000">
        <a:off x="3966200" y="3422520"/>
        <a:ext cx="7010411" cy="750713"/>
      </dsp:txXfrm>
    </dsp:sp>
    <dsp:sp modelId="{EFA42699-E8C9-4D17-B6D6-650DB0ED1D85}">
      <dsp:nvSpPr>
        <dsp:cNvPr id="0" name=""/>
        <dsp:cNvSpPr/>
      </dsp:nvSpPr>
      <dsp:spPr>
        <a:xfrm>
          <a:off x="0" y="3277916"/>
          <a:ext cx="3966200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MessageDefinition</a:t>
          </a:r>
          <a:endParaRPr lang="en-US" sz="3000" kern="1200" noProof="0" dirty="0"/>
        </a:p>
      </dsp:txBody>
      <dsp:txXfrm>
        <a:off x="50765" y="3328681"/>
        <a:ext cx="3864670" cy="9383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7124709" y="-3026431"/>
          <a:ext cx="831937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Define</a:t>
          </a:r>
          <a:r>
            <a:rPr lang="nl-NL" sz="2400" kern="1200" dirty="0"/>
            <a:t> (</a:t>
          </a:r>
          <a:r>
            <a:rPr lang="nl-NL" sz="2400" kern="1200" dirty="0" err="1"/>
            <a:t>actual</a:t>
          </a:r>
          <a:r>
            <a:rPr lang="nl-NL" sz="2400" kern="1200" dirty="0"/>
            <a:t> or </a:t>
          </a:r>
          <a:r>
            <a:rPr lang="nl-NL" sz="2400" kern="1200" dirty="0" err="1"/>
            <a:t>required</a:t>
          </a:r>
          <a:r>
            <a:rPr lang="nl-NL" sz="2400" kern="1200" dirty="0"/>
            <a:t>) server </a:t>
          </a:r>
          <a:r>
            <a:rPr lang="nl-NL" sz="2400" kern="1200" dirty="0" err="1"/>
            <a:t>capabilities</a:t>
          </a:r>
          <a:endParaRPr lang="nl-NL" sz="2400" kern="1200" dirty="0"/>
        </a:p>
      </dsp:txBody>
      <dsp:txXfrm rot="-5400000">
        <a:off x="3992124" y="146766"/>
        <a:ext cx="7056496" cy="750713"/>
      </dsp:txXfrm>
    </dsp:sp>
    <dsp:sp modelId="{57D0E486-E6AD-4781-9AFC-705D9109A168}">
      <dsp:nvSpPr>
        <dsp:cNvPr id="0" name=""/>
        <dsp:cNvSpPr/>
      </dsp:nvSpPr>
      <dsp:spPr>
        <a:xfrm>
          <a:off x="0" y="2162"/>
          <a:ext cx="3992123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CapabilityStatement</a:t>
          </a:r>
          <a:endParaRPr lang="nl-NL" sz="2800" kern="1200" dirty="0"/>
        </a:p>
      </dsp:txBody>
      <dsp:txXfrm>
        <a:off x="50765" y="52927"/>
        <a:ext cx="3890593" cy="938391"/>
      </dsp:txXfrm>
    </dsp:sp>
    <dsp:sp modelId="{61C5B497-DAF9-4D24-A300-5FB3A6A4228E}">
      <dsp:nvSpPr>
        <dsp:cNvPr id="0" name=""/>
        <dsp:cNvSpPr/>
      </dsp:nvSpPr>
      <dsp:spPr>
        <a:xfrm rot="5400000">
          <a:off x="7124709" y="-1934513"/>
          <a:ext cx="831937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Define</a:t>
          </a:r>
          <a:r>
            <a:rPr lang="nl-NL" sz="2400" kern="1200" dirty="0"/>
            <a:t> </a:t>
          </a:r>
          <a:r>
            <a:rPr lang="nl-NL" sz="2400" kern="1200" dirty="0" err="1"/>
            <a:t>how</a:t>
          </a:r>
          <a:r>
            <a:rPr lang="nl-NL" sz="2400" kern="1200" dirty="0"/>
            <a:t> </a:t>
          </a:r>
          <a:r>
            <a:rPr lang="nl-NL" sz="2400" kern="1200" dirty="0" err="1"/>
            <a:t>to</a:t>
          </a:r>
          <a:r>
            <a:rPr lang="nl-NL" sz="2400" kern="1200" dirty="0"/>
            <a:t> </a:t>
          </a:r>
          <a:r>
            <a:rPr lang="nl-NL" sz="2400" kern="1200" dirty="0" err="1"/>
            <a:t>use</a:t>
          </a:r>
          <a:r>
            <a:rPr lang="nl-NL" sz="2400" kern="1200" dirty="0"/>
            <a:t> FHIR in a </a:t>
          </a:r>
          <a:r>
            <a:rPr lang="nl-NL" sz="2400" kern="1200" dirty="0" err="1"/>
            <a:t>specific</a:t>
          </a:r>
          <a:r>
            <a:rPr lang="nl-NL" sz="2400" kern="1200" dirty="0"/>
            <a:t> </a:t>
          </a:r>
          <a:r>
            <a:rPr lang="nl-NL" sz="2400" kern="1200" dirty="0" err="1"/>
            <a:t>use</a:t>
          </a:r>
          <a:r>
            <a:rPr lang="nl-NL" sz="2400" kern="1200" dirty="0"/>
            <a:t> case</a:t>
          </a:r>
        </a:p>
      </dsp:txBody>
      <dsp:txXfrm rot="-5400000">
        <a:off x="3992124" y="1238684"/>
        <a:ext cx="7056496" cy="750713"/>
      </dsp:txXfrm>
    </dsp:sp>
    <dsp:sp modelId="{37974712-B05D-4AD1-B5FE-2297DF272A1E}">
      <dsp:nvSpPr>
        <dsp:cNvPr id="0" name=""/>
        <dsp:cNvSpPr/>
      </dsp:nvSpPr>
      <dsp:spPr>
        <a:xfrm>
          <a:off x="0" y="1094080"/>
          <a:ext cx="3992123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ImplementationGuide</a:t>
          </a:r>
        </a:p>
      </dsp:txBody>
      <dsp:txXfrm>
        <a:off x="50765" y="1144845"/>
        <a:ext cx="3890593" cy="938391"/>
      </dsp:txXfrm>
    </dsp:sp>
    <dsp:sp modelId="{6EE556A9-14FD-44AA-9124-B929C5776767}">
      <dsp:nvSpPr>
        <dsp:cNvPr id="0" name=""/>
        <dsp:cNvSpPr/>
      </dsp:nvSpPr>
      <dsp:spPr>
        <a:xfrm rot="5400000">
          <a:off x="7124709" y="-842595"/>
          <a:ext cx="831937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Define</a:t>
          </a:r>
          <a:r>
            <a:rPr lang="nl-NL" sz="2400" kern="1200" dirty="0"/>
            <a:t> set of compliance tests </a:t>
          </a:r>
          <a:r>
            <a:rPr lang="nl-NL" sz="2400" kern="1200" dirty="0" err="1"/>
            <a:t>against</a:t>
          </a:r>
          <a:r>
            <a:rPr lang="nl-NL" sz="2400" kern="1200" dirty="0"/>
            <a:t> a FHIR server</a:t>
          </a:r>
        </a:p>
      </dsp:txBody>
      <dsp:txXfrm rot="-5400000">
        <a:off x="3992124" y="2330602"/>
        <a:ext cx="7056496" cy="750713"/>
      </dsp:txXfrm>
    </dsp:sp>
    <dsp:sp modelId="{18E0C843-DD18-416F-B82F-50599CD33E79}">
      <dsp:nvSpPr>
        <dsp:cNvPr id="0" name=""/>
        <dsp:cNvSpPr/>
      </dsp:nvSpPr>
      <dsp:spPr>
        <a:xfrm>
          <a:off x="0" y="2185998"/>
          <a:ext cx="3992123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TestScript</a:t>
          </a:r>
        </a:p>
      </dsp:txBody>
      <dsp:txXfrm>
        <a:off x="50765" y="2236763"/>
        <a:ext cx="3890593" cy="938391"/>
      </dsp:txXfrm>
    </dsp:sp>
    <dsp:sp modelId="{65BE987F-F465-4D9D-95F2-D5DE5CBBAD1A}">
      <dsp:nvSpPr>
        <dsp:cNvPr id="0" name=""/>
        <dsp:cNvSpPr/>
      </dsp:nvSpPr>
      <dsp:spPr>
        <a:xfrm rot="5400000">
          <a:off x="7124709" y="249322"/>
          <a:ext cx="831937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Walks through a workflow showing how resources work together</a:t>
          </a:r>
          <a:endParaRPr lang="nl-NL" sz="2400" kern="1200" dirty="0"/>
        </a:p>
      </dsp:txBody>
      <dsp:txXfrm rot="-5400000">
        <a:off x="3992124" y="3422519"/>
        <a:ext cx="7056496" cy="750713"/>
      </dsp:txXfrm>
    </dsp:sp>
    <dsp:sp modelId="{C8133381-B045-4140-9CB2-2C487ADB78B6}">
      <dsp:nvSpPr>
        <dsp:cNvPr id="0" name=""/>
        <dsp:cNvSpPr/>
      </dsp:nvSpPr>
      <dsp:spPr>
        <a:xfrm>
          <a:off x="0" y="3277916"/>
          <a:ext cx="3992123" cy="10399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ExampleScenario</a:t>
          </a:r>
          <a:endParaRPr lang="nl-NL" sz="2800" kern="1200" dirty="0"/>
        </a:p>
      </dsp:txBody>
      <dsp:txXfrm>
        <a:off x="50765" y="3328681"/>
        <a:ext cx="3890593" cy="9383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615043" y="0"/>
          <a:ext cx="4479925" cy="4479925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3855005" y="448429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Strategy</a:t>
          </a:r>
          <a:endParaRPr lang="nl-NL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National scope guide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e.g. infrastructure, security</a:t>
          </a:r>
        </a:p>
      </dsp:txBody>
      <dsp:txXfrm>
        <a:off x="3893874" y="487298"/>
        <a:ext cx="2834213" cy="718498"/>
      </dsp:txXfrm>
    </dsp:sp>
    <dsp:sp modelId="{480BB621-18DB-4E45-9A3B-F064C93B95B3}">
      <dsp:nvSpPr>
        <dsp:cNvPr id="0" name=""/>
        <dsp:cNvSpPr/>
      </dsp:nvSpPr>
      <dsp:spPr>
        <a:xfrm>
          <a:off x="3855005" y="1344196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Principles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Overarching principles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e.g. basic </a:t>
          </a:r>
          <a:r>
            <a:rPr lang="nl-NL" sz="1100" kern="1200" dirty="0" err="1"/>
            <a:t>components</a:t>
          </a:r>
          <a:endParaRPr lang="nl-NL" sz="1100" kern="1200" dirty="0"/>
        </a:p>
      </dsp:txBody>
      <dsp:txXfrm>
        <a:off x="3893874" y="1383065"/>
        <a:ext cx="2834213" cy="718498"/>
      </dsp:txXfrm>
    </dsp:sp>
    <dsp:sp modelId="{1FA880A7-ABFC-4739-91AF-6BE3B279C170}">
      <dsp:nvSpPr>
        <dsp:cNvPr id="0" name=""/>
        <dsp:cNvSpPr/>
      </dsp:nvSpPr>
      <dsp:spPr>
        <a:xfrm>
          <a:off x="3855005" y="2239962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Subject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Subject with multiple </a:t>
          </a:r>
          <a:r>
            <a:rPr lang="en-US" sz="1100" kern="1200" dirty="0" err="1"/>
            <a:t>usecases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e.g. </a:t>
          </a:r>
          <a:r>
            <a:rPr lang="nl-NL" sz="1100" kern="1200" dirty="0" err="1"/>
            <a:t>medication</a:t>
          </a:r>
          <a:r>
            <a:rPr lang="nl-NL" sz="1100" kern="1200" dirty="0"/>
            <a:t> </a:t>
          </a:r>
          <a:r>
            <a:rPr lang="nl-NL" sz="1100" kern="1200" dirty="0" err="1"/>
            <a:t>process</a:t>
          </a:r>
          <a:endParaRPr lang="nl-NL" sz="1100" kern="1200" dirty="0"/>
        </a:p>
      </dsp:txBody>
      <dsp:txXfrm>
        <a:off x="3893874" y="2278831"/>
        <a:ext cx="2834213" cy="718498"/>
      </dsp:txXfrm>
    </dsp:sp>
    <dsp:sp modelId="{1A883440-CA4A-466E-A7C1-A329C12825C5}">
      <dsp:nvSpPr>
        <dsp:cNvPr id="0" name=""/>
        <dsp:cNvSpPr/>
      </dsp:nvSpPr>
      <dsp:spPr>
        <a:xfrm>
          <a:off x="3855005" y="3135728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Usecase</a:t>
          </a:r>
          <a:endParaRPr lang="en-U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Single </a:t>
          </a:r>
          <a:r>
            <a:rPr lang="en-US" sz="1100" kern="1200" dirty="0" err="1"/>
            <a:t>usecase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e.g. prescription</a:t>
          </a:r>
          <a:endParaRPr lang="nl-NL" sz="1100" kern="1200" dirty="0"/>
        </a:p>
      </dsp:txBody>
      <dsp:txXfrm>
        <a:off x="3893874" y="3174597"/>
        <a:ext cx="2834213" cy="718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07A0FF-9403-41B7-98B0-F2A2ABECE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18FBC-4552-4609-83A1-DA7EA61AF0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FD8E9-7CE8-4EBC-B00B-40EFAA926F0C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1728E-E5AB-4BFE-8C6C-26A4DF3E0E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08D8D-D5AF-4235-B223-76634006D9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19902-1CA1-4525-9A7D-1FBF93BFD3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849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92D5FE-85CA-40E6-8273-48A5F35DE01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867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4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6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284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5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1946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82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31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428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583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14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74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557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0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464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4306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02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564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0754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9441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2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5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318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92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39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19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833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13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644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59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111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9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8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950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73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149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http://Hl7.org/fhir/stu3/conformance-module.html#roadmap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</a:rPr>
              <a:t>R4: </a:t>
            </a:r>
            <a:r>
              <a:rPr lang="en-US" i="0" dirty="0" err="1">
                <a:solidFill>
                  <a:schemeClr val="tx1"/>
                </a:solidFill>
              </a:rPr>
              <a:t>DataElement</a:t>
            </a:r>
            <a:r>
              <a:rPr lang="en-US" i="0" dirty="0">
                <a:solidFill>
                  <a:schemeClr val="tx1"/>
                </a:solidFill>
              </a:rPr>
              <a:t>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72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Registry: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90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568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18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57200" y="0"/>
            <a:ext cx="7239000" cy="68580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1219200" y="5562600"/>
            <a:ext cx="1905000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124200"/>
            <a:ext cx="6096000" cy="1295400"/>
          </a:xfrm>
        </p:spPr>
        <p:txBody>
          <a:bodyPr lIns="0" tIns="0" rIns="0" bIns="0"/>
          <a:lstStyle>
            <a:lvl1pPr marL="0" indent="0" algn="l">
              <a:buFont typeface="Wingdings" pitchFamily="2" charset="2"/>
              <a:buNone/>
              <a:defRPr sz="2500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477000"/>
            <a:ext cx="6496195" cy="2371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700">
                <a:solidFill>
                  <a:srgbClr val="747679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219200" y="838200"/>
            <a:ext cx="6096000" cy="1981200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3800" b="1" spc="11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1430000" y="6477000"/>
            <a:ext cx="34439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34086" y="874023"/>
            <a:ext cx="0" cy="3545577"/>
          </a:xfrm>
          <a:prstGeom prst="line">
            <a:avLst/>
          </a:prstGeom>
          <a:ln w="825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4191000"/>
            <a:ext cx="2303182" cy="125457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19200" y="4648200"/>
            <a:ext cx="4800600" cy="762000"/>
          </a:xfrm>
        </p:spPr>
        <p:txBody>
          <a:bodyPr lIns="0" tIns="0" rIns="0" bIns="0" anchor="b"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194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6205" y="6477000"/>
            <a:ext cx="6496195" cy="2371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700">
                <a:solidFill>
                  <a:srgbClr val="747679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D6373-0447-41C3-B677-805FB2D256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>
            <a:lvl1pPr>
              <a:defRPr/>
            </a:lvl1pPr>
          </a:lstStyle>
          <a:p>
            <a:fld id="{CEB45A3F-552B-4961-AC9A-06435CED62A6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23516F-BC20-4036-B4F0-6935BFF305E1}"/>
              </a:ext>
            </a:extLst>
          </p:cNvPr>
          <p:cNvCxnSpPr/>
          <p:nvPr userDrawn="1"/>
        </p:nvCxnSpPr>
        <p:spPr>
          <a:xfrm>
            <a:off x="10820400" y="6477000"/>
            <a:ext cx="34439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C417B468-F0E9-4CB2-899D-129A2088A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55994" y="6224542"/>
            <a:ext cx="331206" cy="4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57200" y="0"/>
            <a:ext cx="7239000" cy="68580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1219200" y="5562600"/>
            <a:ext cx="1905000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124200"/>
            <a:ext cx="6096000" cy="1295400"/>
          </a:xfrm>
        </p:spPr>
        <p:txBody>
          <a:bodyPr lIns="0" tIns="0" rIns="0" bIns="0"/>
          <a:lstStyle>
            <a:lvl1pPr marL="0" indent="0" algn="l">
              <a:buFont typeface="Wingdings" pitchFamily="2" charset="2"/>
              <a:buNone/>
              <a:defRPr sz="2500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477000"/>
            <a:ext cx="6496195" cy="2371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700">
                <a:solidFill>
                  <a:srgbClr val="747679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219200" y="838200"/>
            <a:ext cx="6096000" cy="1981200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3800" b="1" spc="11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1430000" y="6477000"/>
            <a:ext cx="34439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34086" y="874023"/>
            <a:ext cx="0" cy="3545577"/>
          </a:xfrm>
          <a:prstGeom prst="line">
            <a:avLst/>
          </a:prstGeom>
          <a:ln w="825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524000"/>
            <a:ext cx="2303182" cy="125457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19200" y="4648200"/>
            <a:ext cx="4800600" cy="762000"/>
          </a:xfrm>
        </p:spPr>
        <p:txBody>
          <a:bodyPr lIns="0" tIns="0" rIns="0" bIns="0" anchor="b"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FAC582DD-8418-480D-BEFD-6A0629AB5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5995" y="4019550"/>
            <a:ext cx="331620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1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71600"/>
            <a:ext cx="12192000" cy="26670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1371600"/>
            <a:ext cx="11070336" cy="2667001"/>
          </a:xfrm>
        </p:spPr>
        <p:txBody>
          <a:bodyPr anchor="ctr"/>
          <a:lstStyle>
            <a:lvl1pPr algn="l">
              <a:defRPr sz="3800" b="1" cap="all" spc="15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>
            <a:lvl1pPr>
              <a:defRPr/>
            </a:lvl1pPr>
          </a:lstStyle>
          <a:p>
            <a:fld id="{CEB45A3F-552B-4961-AC9A-06435CED62A6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4800" y="1638300"/>
            <a:ext cx="0" cy="21336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6205" y="6477000"/>
            <a:ext cx="6496195" cy="2371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700">
                <a:solidFill>
                  <a:srgbClr val="747679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® Health Level Seven and HL7 are registered trademarks of Health Level Seven International, registered with the United States Patent and Trademark Office.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CF836B-9A44-4320-BD64-2B3D4E2D4338}"/>
              </a:ext>
            </a:extLst>
          </p:cNvPr>
          <p:cNvCxnSpPr/>
          <p:nvPr userDrawn="1"/>
        </p:nvCxnSpPr>
        <p:spPr>
          <a:xfrm>
            <a:off x="10820400" y="6477000"/>
            <a:ext cx="34439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BAE98C4B-4555-4201-AE37-69B778565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55994" y="6224542"/>
            <a:ext cx="331206" cy="4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0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57200" y="304800"/>
            <a:ext cx="11734800" cy="12192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10871200" cy="1219199"/>
          </a:xfrm>
        </p:spPr>
        <p:txBody>
          <a:bodyPr anchor="ctr"/>
          <a:lstStyle>
            <a:lvl1pPr>
              <a:defRPr sz="380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11176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6205" y="6477000"/>
            <a:ext cx="6496195" cy="2371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700">
                <a:solidFill>
                  <a:srgbClr val="747679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04800" y="304800"/>
            <a:ext cx="0" cy="1219200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8AAB91-F8F1-4242-9950-CD984085D6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>
            <a:lvl1pPr>
              <a:defRPr/>
            </a:lvl1pPr>
          </a:lstStyle>
          <a:p>
            <a:fld id="{CEB45A3F-552B-4961-AC9A-06435CED62A6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07E3D6-589C-4CA7-BFBE-F971464EA1CF}"/>
              </a:ext>
            </a:extLst>
          </p:cNvPr>
          <p:cNvCxnSpPr/>
          <p:nvPr userDrawn="1"/>
        </p:nvCxnSpPr>
        <p:spPr>
          <a:xfrm>
            <a:off x="10820400" y="6477000"/>
            <a:ext cx="34439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C567B6E4-06D7-4DD3-8CA0-7561196651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55994" y="6224542"/>
            <a:ext cx="331206" cy="4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2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7200" y="304800"/>
            <a:ext cx="11734800" cy="12192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10871200" cy="1219199"/>
          </a:xfrm>
        </p:spPr>
        <p:txBody>
          <a:bodyPr anchor="ctr"/>
          <a:lstStyle>
            <a:lvl1pPr>
              <a:defRPr sz="380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5486400" cy="38069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5400" y="1828800"/>
            <a:ext cx="5486400" cy="38069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6205" y="6477000"/>
            <a:ext cx="6496195" cy="2371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700">
                <a:solidFill>
                  <a:srgbClr val="747679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04800" y="304800"/>
            <a:ext cx="0" cy="1219200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F9E94ED-3798-4667-8ECC-2E9A8E68A6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>
            <a:lvl1pPr>
              <a:defRPr/>
            </a:lvl1pPr>
          </a:lstStyle>
          <a:p>
            <a:fld id="{CEB45A3F-552B-4961-AC9A-06435CED62A6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30307C-9A8F-4005-A5E3-509D1BD5FF36}"/>
              </a:ext>
            </a:extLst>
          </p:cNvPr>
          <p:cNvCxnSpPr/>
          <p:nvPr userDrawn="1"/>
        </p:nvCxnSpPr>
        <p:spPr>
          <a:xfrm>
            <a:off x="10820400" y="6477000"/>
            <a:ext cx="34439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B8330F4C-EFDB-4E0A-9CE7-2ABBCC5AAA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55994" y="6224542"/>
            <a:ext cx="331206" cy="4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8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57200" y="304800"/>
            <a:ext cx="11734800" cy="12192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10972800" cy="1219200"/>
          </a:xfrm>
        </p:spPr>
        <p:txBody>
          <a:bodyPr/>
          <a:lstStyle>
            <a:lvl1pPr>
              <a:defRPr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240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63762"/>
            <a:ext cx="5386917" cy="3398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15240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163762"/>
            <a:ext cx="5389033" cy="3398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276205" y="6477000"/>
            <a:ext cx="6496195" cy="2371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700">
                <a:solidFill>
                  <a:srgbClr val="747679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® Health Level Seven and HL7 are registered trademarks of Health Level Seven International, registered with the United States Patent and Trademark Office.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04800" y="304800"/>
            <a:ext cx="0" cy="12192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F027D0F-595D-4F60-87CF-711A763BB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>
            <a:lvl1pPr>
              <a:defRPr/>
            </a:lvl1pPr>
          </a:lstStyle>
          <a:p>
            <a:fld id="{CEB45A3F-552B-4961-AC9A-06435CED62A6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6B97D1-84A0-4B72-9534-F0553EF4F86B}"/>
              </a:ext>
            </a:extLst>
          </p:cNvPr>
          <p:cNvCxnSpPr/>
          <p:nvPr userDrawn="1"/>
        </p:nvCxnSpPr>
        <p:spPr>
          <a:xfrm>
            <a:off x="10820400" y="6477000"/>
            <a:ext cx="34439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96D9B99E-699F-4AD6-BAB4-5A434A08F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55994" y="6224542"/>
            <a:ext cx="331206" cy="4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8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288657" y="304800"/>
            <a:ext cx="5903342" cy="12192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2810" y="304800"/>
            <a:ext cx="5348987" cy="1219199"/>
          </a:xfrm>
        </p:spPr>
        <p:txBody>
          <a:bodyPr anchor="ctr"/>
          <a:lstStyle>
            <a:lvl1pPr>
              <a:defRPr sz="380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2810" y="1828800"/>
            <a:ext cx="534899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075871" y="304799"/>
            <a:ext cx="0" cy="1219200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CC52BE-78B0-4258-8111-5ACC6F3F5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5863082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9424968-08ED-4326-885B-5C069627C3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>
            <a:lvl1pPr>
              <a:defRPr/>
            </a:lvl1pPr>
          </a:lstStyle>
          <a:p>
            <a:fld id="{CEB45A3F-552B-4961-AC9A-06435CED62A6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A7D4F5-20A0-4F0F-B604-A65FAF8962B9}"/>
              </a:ext>
            </a:extLst>
          </p:cNvPr>
          <p:cNvCxnSpPr/>
          <p:nvPr userDrawn="1"/>
        </p:nvCxnSpPr>
        <p:spPr>
          <a:xfrm>
            <a:off x="10820400" y="6477000"/>
            <a:ext cx="34439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FED1CE-ED5C-408C-A1D5-B658561B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55994" y="6224542"/>
            <a:ext cx="331206" cy="4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7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ntent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288657" y="304800"/>
            <a:ext cx="5903342" cy="12192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2810" y="304800"/>
            <a:ext cx="5348987" cy="1219199"/>
          </a:xfrm>
        </p:spPr>
        <p:txBody>
          <a:bodyPr anchor="ctr"/>
          <a:lstStyle>
            <a:lvl1pPr>
              <a:defRPr sz="380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2810" y="1828800"/>
            <a:ext cx="534899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075871" y="304799"/>
            <a:ext cx="0" cy="1219200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CC52BE-78B0-4258-8111-5ACC6F3F5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5863082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6642A1-13F5-4460-AD8E-35B7AEC4801B}"/>
              </a:ext>
            </a:extLst>
          </p:cNvPr>
          <p:cNvGrpSpPr/>
          <p:nvPr userDrawn="1"/>
        </p:nvGrpSpPr>
        <p:grpSpPr>
          <a:xfrm>
            <a:off x="6512810" y="6234262"/>
            <a:ext cx="832024" cy="490388"/>
            <a:chOff x="6050420" y="6334125"/>
            <a:chExt cx="832024" cy="490388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BA192BA4-D034-4A7E-A526-C65CC4FC6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420" y="6369050"/>
              <a:ext cx="679624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C5615-BAA5-442E-B835-4A69B4CF0822}"/>
                </a:ext>
              </a:extLst>
            </p:cNvPr>
            <p:cNvCxnSpPr/>
            <p:nvPr userDrawn="1"/>
          </p:nvCxnSpPr>
          <p:spPr>
            <a:xfrm>
              <a:off x="6882444" y="6334125"/>
              <a:ext cx="0" cy="490388"/>
            </a:xfrm>
            <a:prstGeom prst="line">
              <a:avLst/>
            </a:prstGeom>
            <a:ln w="6350">
              <a:solidFill>
                <a:srgbClr val="3D302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67A338-A4E4-4356-ABE1-17AA2D7D526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497235" y="6419849"/>
            <a:ext cx="3159561" cy="30480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en-US" dirty="0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1F0FA3E3-C09E-4B8A-A5CF-77CC7B6949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>
            <a:lvl1pPr>
              <a:defRPr/>
            </a:lvl1pPr>
          </a:lstStyle>
          <a:p>
            <a:fld id="{CEB45A3F-552B-4961-AC9A-06435CED62A6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B3C820-5F97-401C-B978-3C01F87C9E0C}"/>
              </a:ext>
            </a:extLst>
          </p:cNvPr>
          <p:cNvCxnSpPr/>
          <p:nvPr userDrawn="1"/>
        </p:nvCxnSpPr>
        <p:spPr>
          <a:xfrm>
            <a:off x="10820400" y="6477000"/>
            <a:ext cx="34439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255BB17D-7907-4090-A726-5F09FDE315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5994" y="6224542"/>
            <a:ext cx="331206" cy="4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" y="304800"/>
            <a:ext cx="11734800" cy="12192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6205" y="6477000"/>
            <a:ext cx="6496195" cy="2371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700">
                <a:solidFill>
                  <a:srgbClr val="747679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® Health Level Seven and HL7 are registered trademarks of Health Level Seven International, registered with the United States Patent and Trademark Office.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4800" y="304800"/>
            <a:ext cx="0" cy="12192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D9269B3-2CCA-4910-B4F8-2126FEDB0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>
            <a:lvl1pPr>
              <a:defRPr/>
            </a:lvl1pPr>
          </a:lstStyle>
          <a:p>
            <a:fld id="{CEB45A3F-552B-4961-AC9A-06435CED62A6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18F4BF-5945-4681-B457-224A97172415}"/>
              </a:ext>
            </a:extLst>
          </p:cNvPr>
          <p:cNvCxnSpPr/>
          <p:nvPr userDrawn="1"/>
        </p:nvCxnSpPr>
        <p:spPr>
          <a:xfrm>
            <a:off x="10820400" y="6477000"/>
            <a:ext cx="34439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EC567F5-13DE-49FF-83A2-687A236DC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55994" y="6224542"/>
            <a:ext cx="331206" cy="4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6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10871200" cy="121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11176000" cy="3883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786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53800" y="6477000"/>
            <a:ext cx="508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6302829"/>
            <a:ext cx="670070" cy="36472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143000" y="6248400"/>
            <a:ext cx="0" cy="457200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6205" y="6477000"/>
            <a:ext cx="6496195" cy="2371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700">
                <a:solidFill>
                  <a:srgbClr val="747679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838116-566B-4E15-8013-5761F2D2504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04800" y="6302829"/>
            <a:ext cx="670070" cy="36472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2B008D-63F7-4C25-B01D-C0BD26A3FBEF}"/>
              </a:ext>
            </a:extLst>
          </p:cNvPr>
          <p:cNvCxnSpPr/>
          <p:nvPr userDrawn="1"/>
        </p:nvCxnSpPr>
        <p:spPr>
          <a:xfrm>
            <a:off x="1143000" y="6248400"/>
            <a:ext cx="0" cy="457200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7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706" r:id="rId3"/>
    <p:sldLayoutId id="2147483695" r:id="rId4"/>
    <p:sldLayoutId id="2147483705" r:id="rId5"/>
    <p:sldLayoutId id="2147483708" r:id="rId6"/>
    <p:sldLayoutId id="2147483703" r:id="rId7"/>
    <p:sldLayoutId id="2147483704" r:id="rId8"/>
    <p:sldLayoutId id="2147483707" r:id="rId9"/>
    <p:sldLayoutId id="2147483709" r:id="rId10"/>
  </p:sldLayoutIdLst>
  <p:hf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EC2227"/>
        </a:buClr>
        <a:buSzPct val="82000"/>
        <a:buFont typeface="Wingdings" charset="2"/>
        <a:buChar char="§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C2227"/>
        </a:buClr>
        <a:buSzPct val="80000"/>
        <a:buFont typeface="Lucida Grande"/>
        <a:buChar char="-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C2227"/>
        </a:buClr>
        <a:buSzPct val="58000"/>
        <a:buFont typeface="Wingdings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C2227"/>
        </a:buClr>
        <a:buFont typeface="Wingdings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C2227"/>
        </a:buClr>
        <a:buSzPct val="85000"/>
        <a:buFont typeface="Wingdings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hyperlink" Target="https://simplifier.net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devdays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simplifier.net/guide/profilingacademy/" TargetMode="Externa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19-09%20Tutorial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snapper2-dev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apelon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hyperlink" Target="https://simplifier.net/ui/ig/SI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forg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rojects.eclipse.org/projects/modeling.mdht" TargetMode="External"/><Relationship Id="rId4" Type="http://schemas.openxmlformats.org/officeDocument/2006/relationships/hyperlink" Target="https://trifolia.lantanagroup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workflow.html#event" TargetMode="External"/><Relationship Id="rId2" Type="http://schemas.openxmlformats.org/officeDocument/2006/relationships/hyperlink" Target="http://hl7.org/fhir/workflow.html#requ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l7.org/fhir/workflow.html#definition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HL7/ccda-on-fhir-r4" TargetMode="External"/><Relationship Id="rId2" Type="http://schemas.openxmlformats.org/officeDocument/2006/relationships/hyperlink" Target="http://hl7.org/fhir/us/core/index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build.fhir.org/ig/HL7/fhir-ips" TargetMode="External"/><Relationship Id="rId4" Type="http://schemas.openxmlformats.org/officeDocument/2006/relationships/hyperlink" Target="http://build.fhir.org/ig/HL7/davinci-crd/index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0.png"/><Relationship Id="rId18" Type="http://schemas.openxmlformats.org/officeDocument/2006/relationships/image" Target="../media/image64.jpeg"/><Relationship Id="rId3" Type="http://schemas.openxmlformats.org/officeDocument/2006/relationships/image" Target="../media/image59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61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3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6.png"/><Relationship Id="rId5" Type="http://schemas.openxmlformats.org/officeDocument/2006/relationships/image" Target="../media/image60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5.png"/><Relationship Id="rId4" Type="http://schemas.microsoft.com/office/2007/relationships/hdphoto" Target="../media/hdphoto6.wdp"/><Relationship Id="rId9" Type="http://schemas.openxmlformats.org/officeDocument/2006/relationships/image" Target="../media/image25.png"/><Relationship Id="rId14" Type="http://schemas.openxmlformats.org/officeDocument/2006/relationships/image" Target="../media/image6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HL7 Working Group Meeting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Atlanta, GA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HL7 FHIR PROFILING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9394C-1055-4333-A428-ABE29D3D5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9200" y="4648200"/>
            <a:ext cx="4800600" cy="1066800"/>
          </a:xfrm>
        </p:spPr>
        <p:txBody>
          <a:bodyPr/>
          <a:lstStyle/>
          <a:p>
            <a:r>
              <a:rPr lang="en-US" sz="2800" dirty="0"/>
              <a:t>Richard J Ettema</a:t>
            </a:r>
          </a:p>
          <a:p>
            <a:r>
              <a:rPr lang="en-US" sz="2800" dirty="0"/>
              <a:t>Sep 17, 2019 - Q3, Q4</a:t>
            </a:r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17398"/>
            <a:ext cx="6200775" cy="38004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7514" y="1828800"/>
            <a:ext cx="3276971" cy="441960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7896200" y="1828800"/>
            <a:ext cx="3787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kern="0" dirty="0"/>
              <a:t>Plus custom operations, documents, messages, etc.</a:t>
            </a:r>
            <a:endParaRPr lang="nl-NL" kern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A6CF2B-8B61-4192-943D-53676E6EC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51E0B4-C1F8-4AE9-B4FA-6699A1342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6023992" y="1916833"/>
            <a:ext cx="56166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set of capabilities of a FHIR Server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Binds all conformance resources together</a:t>
            </a:r>
          </a:p>
          <a:p>
            <a:endParaRPr lang="en-US" sz="2000" dirty="0"/>
          </a:p>
          <a:p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628800"/>
            <a:ext cx="4685443" cy="479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C8445-0BD0-4ED1-83FB-8D9306950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BC8A2-E072-4A42-A61A-F1E589EB9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C4EEBEAC-E249-4FEE-92A7-26150F0D2C77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108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828800"/>
            <a:ext cx="111760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ABC8F-6BB0-4918-931B-DA8154986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8CFB6-43C1-4C4F-A910-7DD36BCAC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18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764704"/>
            <a:ext cx="69342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B495C-9696-4754-82AD-F0F82E8D9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DBE0D-0794-48A8-8E17-11C362AB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C4EEBEAC-E249-4FEE-92A7-26150F0D2C77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31F5-BEA4-42E2-94B7-06573E78B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7D97-57EC-424A-9FB6-5D01035CA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1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5D6ADC-0CC6-4DE7-9CC6-D47A8826E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896E33-D50B-4513-887D-9CCCD99C0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774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HL7 FHIR Profile registry</a:t>
            </a:r>
          </a:p>
          <a:p>
            <a:pPr lvl="1"/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/>
            <a:r>
              <a:rPr lang="en-US" dirty="0"/>
              <a:t>Find official profiles published by HL7 intl. &amp; WGs</a:t>
            </a:r>
          </a:p>
          <a:p>
            <a:endParaRPr lang="en-US" dirty="0"/>
          </a:p>
          <a:p>
            <a:r>
              <a:rPr lang="en-US" dirty="0"/>
              <a:t>HL7 FHIR Implementation Guide registry</a:t>
            </a:r>
          </a:p>
          <a:p>
            <a:pPr lvl="1"/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/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9EA0182-6A89-44E4-82FA-003BFF121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F9ED6F-93D9-4558-ABA5-EDD687E4E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14" y="1700809"/>
            <a:ext cx="7488079" cy="4479925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71500"/>
            <a:ext cx="127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023993" y="4211797"/>
            <a:ext cx="3453295" cy="845649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700808"/>
            <a:ext cx="914402" cy="9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8824B-286A-4516-9799-8FD5550D4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C76B18-2D7F-49C0-BB7E-12CD07CD6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71500"/>
            <a:ext cx="127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7" y="1660700"/>
            <a:ext cx="6545065" cy="481127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A7565-7A67-4646-BC22-A32D58E00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37B1E-0244-44F3-BB9C-E52D66477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5791200" cy="4267200"/>
          </a:xfrm>
        </p:spPr>
        <p:txBody>
          <a:bodyPr/>
          <a:lstStyle/>
          <a:p>
            <a:r>
              <a:rPr lang="nl-NL" sz="2400" dirty="0"/>
              <a:t>Public FHIR </a:t>
            </a:r>
            <a:r>
              <a:rPr lang="nl-NL" sz="2400" dirty="0" err="1"/>
              <a:t>Registry</a:t>
            </a:r>
            <a:endParaRPr lang="nl-NL" sz="2400" dirty="0"/>
          </a:p>
          <a:p>
            <a:r>
              <a:rPr lang="nl-NL" sz="2400" dirty="0"/>
              <a:t>FHIR NPM Package Server</a:t>
            </a:r>
          </a:p>
          <a:p>
            <a:r>
              <a:rPr lang="nl-NL" sz="2400" dirty="0"/>
              <a:t>Search, browse &amp; </a:t>
            </a:r>
            <a:r>
              <a:rPr lang="nl-NL" sz="2400" dirty="0" err="1"/>
              <a:t>find</a:t>
            </a:r>
            <a:r>
              <a:rPr lang="nl-NL" sz="2400" dirty="0"/>
              <a:t> FHIR </a:t>
            </a:r>
            <a:r>
              <a:rPr lang="nl-NL" sz="2400" dirty="0" err="1"/>
              <a:t>conformance</a:t>
            </a:r>
            <a:r>
              <a:rPr lang="nl-NL" sz="2400" dirty="0"/>
              <a:t> resources:</a:t>
            </a:r>
          </a:p>
          <a:p>
            <a:pPr lvl="1"/>
            <a:r>
              <a:rPr lang="nl-NL" sz="2000" dirty="0" err="1"/>
              <a:t>Profiles</a:t>
            </a:r>
            <a:r>
              <a:rPr lang="nl-NL" sz="2000" dirty="0"/>
              <a:t>, </a:t>
            </a:r>
            <a:r>
              <a:rPr lang="nl-NL" sz="2000" dirty="0" err="1"/>
              <a:t>IGs</a:t>
            </a:r>
            <a:r>
              <a:rPr lang="nl-NL" sz="2000" dirty="0"/>
              <a:t>, Valuesets, </a:t>
            </a:r>
            <a:r>
              <a:rPr lang="nl-NL" sz="2000" dirty="0" err="1"/>
              <a:t>Examples</a:t>
            </a:r>
            <a:endParaRPr lang="nl-NL" sz="2000" dirty="0"/>
          </a:p>
          <a:p>
            <a:r>
              <a:rPr lang="nl-NL" sz="2400" dirty="0" err="1"/>
              <a:t>Contains</a:t>
            </a:r>
            <a:r>
              <a:rPr lang="nl-NL" sz="2400" dirty="0"/>
              <a:t>:</a:t>
            </a:r>
          </a:p>
          <a:p>
            <a:pPr lvl="1"/>
            <a:r>
              <a:rPr lang="nl-NL" sz="2000" dirty="0"/>
              <a:t>Official HL7 </a:t>
            </a:r>
            <a:r>
              <a:rPr lang="nl-NL" sz="2000" dirty="0" err="1"/>
              <a:t>profiles</a:t>
            </a:r>
            <a:endParaRPr lang="nl-NL" sz="2000" dirty="0"/>
          </a:p>
          <a:p>
            <a:pPr lvl="1"/>
            <a:r>
              <a:rPr lang="nl-NL" sz="2000" dirty="0"/>
              <a:t>HL7 </a:t>
            </a:r>
            <a:r>
              <a:rPr lang="nl-NL" sz="2000" dirty="0" err="1"/>
              <a:t>affiliate</a:t>
            </a:r>
            <a:r>
              <a:rPr lang="nl-NL" sz="2000" dirty="0"/>
              <a:t> </a:t>
            </a:r>
            <a:r>
              <a:rPr lang="nl-NL" sz="2000" dirty="0" err="1"/>
              <a:t>profiles</a:t>
            </a:r>
            <a:endParaRPr lang="nl-NL" sz="2000" dirty="0"/>
          </a:p>
          <a:p>
            <a:pPr lvl="1"/>
            <a:r>
              <a:rPr lang="nl-NL" sz="2000" dirty="0"/>
              <a:t>Public user </a:t>
            </a:r>
            <a:r>
              <a:rPr lang="nl-NL" sz="2000" dirty="0" err="1"/>
              <a:t>profiles</a:t>
            </a:r>
            <a:endParaRPr lang="nl-NL" sz="2000" dirty="0"/>
          </a:p>
          <a:p>
            <a:pPr lvl="1"/>
            <a:r>
              <a:rPr lang="nl-NL" sz="2000" dirty="0"/>
              <a:t>Private company </a:t>
            </a:r>
            <a:r>
              <a:rPr lang="nl-NL" sz="2000" dirty="0" err="1"/>
              <a:t>profiles</a:t>
            </a:r>
            <a:endParaRPr lang="nl-NL" sz="20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9613759" y="5711991"/>
            <a:ext cx="792088" cy="7929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3" y="534863"/>
            <a:ext cx="5180512" cy="7145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7500" y="5414671"/>
            <a:ext cx="52197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hlinkClick r:id="rId4"/>
              </a:rPr>
              <a:t>https://simplifier.net</a:t>
            </a:r>
            <a:endParaRPr lang="en-US" sz="2000" b="0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8379E40-4704-41A9-BAE0-AA7EDA401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A140673-D88E-4EA7-808E-07496976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1828800"/>
            <a:ext cx="5219700" cy="35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5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035219" y="1994326"/>
            <a:ext cx="1925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hlinkClick r:id="rId3"/>
              </a:rPr>
              <a:t>fhirdevdays.com</a:t>
            </a:r>
            <a:endParaRPr lang="en-US" sz="1600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#</a:t>
            </a:r>
            <a:r>
              <a:rPr lang="en-US" sz="1600" dirty="0" err="1">
                <a:solidFill>
                  <a:prstClr val="black"/>
                </a:solidFill>
              </a:rPr>
              <a:t>fhirdevdays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9DF38A-1447-49F9-BF42-D608F4B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HL7 FHIR </a:t>
            </a:r>
            <a:r>
              <a:rPr lang="en-US" dirty="0" err="1"/>
              <a:t>DevDays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D0AF8D7-B191-448C-B257-F996D694B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948E9F-634C-453B-8CEC-5B77CD61C8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103" y="565192"/>
            <a:ext cx="1276191" cy="6984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09F4CA-39CB-4409-889A-E3D0C9EED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94326"/>
            <a:ext cx="9525000" cy="37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886BE-11CB-4ABC-88EC-1246332B2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303E6-ED9C-43C4-B5B8-F259640D9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07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create (better) profiles</a:t>
            </a:r>
          </a:p>
          <a:p>
            <a:r>
              <a:rPr lang="en-US" dirty="0">
                <a:hlinkClick r:id="rId2"/>
              </a:rPr>
              <a:t>https://simplifier.net/guide/profilingacademy/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Short, digestible training modules</a:t>
            </a:r>
          </a:p>
          <a:p>
            <a:r>
              <a:rPr lang="en-US" dirty="0"/>
              <a:t>Examples &amp; Exercises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600" y="1825690"/>
            <a:ext cx="1219200" cy="17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14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11353800" cy="1219199"/>
          </a:xfrm>
        </p:spPr>
        <p:txBody>
          <a:bodyPr/>
          <a:lstStyle/>
          <a:p>
            <a:r>
              <a:rPr lang="en-US" noProof="0" dirty="0"/>
              <a:t>Wrap Up - </a:t>
            </a:r>
            <a:r>
              <a:rPr lang="en-US" dirty="0"/>
              <a:t>HL7 FHIR R4 Proficiency Exam Package</a:t>
            </a:r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90CE6-B39D-44A7-B600-C31536DC8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C2BAF1DA-325C-42D7-B4B8-1CACDFBC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5562600" cy="3810000"/>
          </a:xfrm>
        </p:spPr>
        <p:txBody>
          <a:bodyPr/>
          <a:lstStyle/>
          <a:p>
            <a:r>
              <a:rPr lang="en-US" dirty="0"/>
              <a:t>Buy the HL7</a:t>
            </a:r>
            <a:r>
              <a:rPr lang="en-US" baseline="30000" dirty="0"/>
              <a:t>®</a:t>
            </a:r>
            <a:r>
              <a:rPr lang="en-US" dirty="0"/>
              <a:t> FHIR</a:t>
            </a:r>
            <a:r>
              <a:rPr lang="en-US" baseline="30000" dirty="0"/>
              <a:t>®</a:t>
            </a:r>
            <a:r>
              <a:rPr lang="en-US" dirty="0"/>
              <a:t> R4 Proficiency Exam, get the Exam Review class </a:t>
            </a:r>
            <a:r>
              <a:rPr lang="en-US" b="1" dirty="0"/>
              <a:t>half off</a:t>
            </a:r>
            <a:r>
              <a:rPr lang="en-US" dirty="0"/>
              <a:t>!</a:t>
            </a:r>
          </a:p>
          <a:p>
            <a:endParaRPr lang="en-US" sz="1600" dirty="0"/>
          </a:p>
          <a:p>
            <a:r>
              <a:rPr lang="en-US" dirty="0"/>
              <a:t>Exam review class runs September 26 &amp; 27</a:t>
            </a:r>
          </a:p>
          <a:p>
            <a:endParaRPr lang="en-US" sz="1600" dirty="0"/>
          </a:p>
          <a:p>
            <a:r>
              <a:rPr lang="en-US" dirty="0"/>
              <a:t>Instructor: Virginia </a:t>
            </a:r>
            <a:r>
              <a:rPr lang="en-US" dirty="0" err="1"/>
              <a:t>Lorenzi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9563DB-F06E-4643-85CE-856836BF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276" y="1828800"/>
            <a:ext cx="454492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234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11353800" cy="1219199"/>
          </a:xfrm>
        </p:spPr>
        <p:txBody>
          <a:bodyPr/>
          <a:lstStyle/>
          <a:p>
            <a:r>
              <a:rPr lang="en-US" noProof="0" dirty="0"/>
              <a:t>Wrap Up - </a:t>
            </a:r>
            <a:r>
              <a:rPr lang="en-US" dirty="0"/>
              <a:t>Get FHIR Certified, Get Free Starbucks!</a:t>
            </a:r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90CE6-B39D-44A7-B600-C31536DC8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EB39D8-0482-49D2-926E-1E350AB3E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60198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Sign up here </a:t>
            </a:r>
            <a:r>
              <a:rPr lang="en-US" b="1" dirty="0"/>
              <a:t>ONSITE AT THE WGM</a:t>
            </a:r>
            <a:r>
              <a:rPr lang="en-US" dirty="0"/>
              <a:t> for either:</a:t>
            </a:r>
          </a:p>
          <a:p>
            <a:endParaRPr lang="en-US" sz="16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Any HL7 Certification Exam (including V2, V3, CDA &amp; FHIR)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HL7 FHIR R4 Exam Review Package (includes online class)</a:t>
            </a:r>
          </a:p>
          <a:p>
            <a:pPr marL="971550" lvl="1" indent="-514350">
              <a:buFont typeface="+mj-lt"/>
              <a:buAutoNum type="arabicPeriod"/>
            </a:pPr>
            <a:endParaRPr lang="en-US" sz="1600" dirty="0"/>
          </a:p>
          <a:p>
            <a:pPr marL="57150" indent="0">
              <a:buNone/>
            </a:pPr>
            <a:r>
              <a:rPr lang="en-US" dirty="0"/>
              <a:t>Get a $20 Starbuck gift card!</a:t>
            </a:r>
          </a:p>
        </p:txBody>
      </p: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8812FC6-2370-42B2-8EC2-69EF682B7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828800"/>
            <a:ext cx="3810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269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</a:t>
            </a:r>
            <a:r>
              <a:rPr lang="en-US" altLang="en-US" sz="4000" dirty="0">
                <a:latin typeface="Arial" panose="020B0604020202020204" pitchFamily="34" charset="0"/>
              </a:rPr>
              <a:t>Evaluations</a:t>
            </a:r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90CE6-B39D-44A7-B600-C31536DC8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F310248-F258-4D5B-A18E-62ECE03D1C4E}"/>
              </a:ext>
            </a:extLst>
          </p:cNvPr>
          <p:cNvSpPr txBox="1">
            <a:spLocks/>
          </p:cNvSpPr>
          <p:nvPr/>
        </p:nvSpPr>
        <p:spPr>
          <a:xfrm>
            <a:off x="685800" y="2057400"/>
            <a:ext cx="10871200" cy="3962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C2227"/>
              </a:buClr>
              <a:buSzPct val="82000"/>
              <a:buFont typeface="Wingdings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C2227"/>
              </a:buClr>
              <a:buSzPct val="80000"/>
              <a:buFont typeface="Lucida Grande"/>
              <a:buChar char="-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C2227"/>
              </a:buClr>
              <a:buSzPct val="58000"/>
              <a:buFont typeface="Wingdings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C2227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C2227"/>
              </a:buClr>
              <a:buSzPct val="85000"/>
              <a:buFont typeface="Wingdings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3200" b="1" kern="0" dirty="0"/>
              <a:t>We value your feedback!</a:t>
            </a:r>
          </a:p>
          <a:p>
            <a:pPr marL="0" indent="0" algn="ctr">
              <a:buFont typeface="Wingdings" charset="2"/>
              <a:buNone/>
            </a:pPr>
            <a:endParaRPr lang="en-US" sz="3200" b="1" kern="0" dirty="0"/>
          </a:p>
          <a:p>
            <a:pPr marL="0" indent="0" algn="ctr">
              <a:buFont typeface="Wingdings" charset="2"/>
              <a:buNone/>
            </a:pPr>
            <a:r>
              <a:rPr lang="en-US" sz="3200" b="1" kern="0" dirty="0"/>
              <a:t>Please complete the online evaluation form.</a:t>
            </a:r>
          </a:p>
          <a:p>
            <a:pPr marL="0" indent="0" algn="ctr">
              <a:buFont typeface="Wingdings" charset="2"/>
              <a:buNone/>
            </a:pPr>
            <a:endParaRPr lang="en-US" sz="3200" b="1" kern="0" dirty="0"/>
          </a:p>
          <a:p>
            <a:pPr marL="0" indent="0">
              <a:buFont typeface="Wingdings" charset="2"/>
              <a:buNone/>
            </a:pPr>
            <a:r>
              <a:rPr lang="en-US" sz="2400" b="1" i="1" kern="0" dirty="0"/>
              <a:t>This will make you eligible for a drawing to win a voucher worth $325 towards the purchase of any educational products on our Education on Demand site.</a:t>
            </a:r>
            <a:endParaRPr lang="en-US" sz="2400" b="1" kern="0" dirty="0"/>
          </a:p>
          <a:p>
            <a:pPr marL="0" indent="0">
              <a:buFont typeface="Wingdings" charset="2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179373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90CE6-B39D-44A7-B600-C31536DC8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02" y="1752600"/>
            <a:ext cx="6496195" cy="4323148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en-US" dirty="0"/>
              <a:t>What resources and elements are used?</a:t>
            </a:r>
          </a:p>
          <a:p>
            <a:r>
              <a:rPr lang="en-US" dirty="0"/>
              <a:t>What API features are used?</a:t>
            </a:r>
          </a:p>
          <a:p>
            <a:r>
              <a:rPr lang="en-US" dirty="0"/>
              <a:t>What terminologies are used?</a:t>
            </a:r>
          </a:p>
          <a:p>
            <a:r>
              <a:rPr lang="en-US" dirty="0"/>
              <a:t>How to map these to local requirements/implementations?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5FE50-3E4F-41C9-9F3F-CBC0285BF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7D0D8-5CFA-4D6C-9E8E-CF063F13C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900" dirty="0"/>
              <a:t>Authored in a structured manner</a:t>
            </a:r>
          </a:p>
          <a:p>
            <a:r>
              <a:rPr lang="en-US" sz="2900" dirty="0"/>
              <a:t>Published in a repository</a:t>
            </a:r>
          </a:p>
          <a:p>
            <a:r>
              <a:rPr lang="en-US" sz="2900" dirty="0"/>
              <a:t>Used as the basis for validation, code, report and UI generation.</a:t>
            </a:r>
          </a:p>
          <a:p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67E1C-FAE1-472A-AC33-F2A2ED3A1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C50A-3887-46C5-9EE0-0AF898995C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6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mechanisms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5EF9D-ED4E-43BB-ADF9-7FAC9ABC1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0D48-E8A1-4233-9B3B-A1D81879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8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800" dirty="0"/>
              <a:t>And General Principles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DEAE-AE5D-418D-B7A6-509BABE6F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FB5F-ECB5-4520-A0AC-E6D1D9E97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91911-17FA-422A-BE65-E1872099C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7778A-3460-45DD-B115-2B9BDCE7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4253305" y="2312064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664" y="3229032"/>
            <a:ext cx="781396" cy="1136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495601" y="4684304"/>
            <a:ext cx="1757705" cy="1553009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5920" y="2339588"/>
            <a:ext cx="5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31" y="1673464"/>
            <a:ext cx="1432132" cy="14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75920" y="3638249"/>
            <a:ext cx="544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5375920" y="5147900"/>
            <a:ext cx="536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689336" y="2207199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148F36-B520-4B17-B42F-1F66E72F7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6DBE3D-EF18-4542-B1D3-33E5EDC39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C4EEBEAC-E249-4FEE-92A7-26150F0D2C7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grpSp>
        <p:nvGrpSpPr>
          <p:cNvPr id="15" name="Group 14"/>
          <p:cNvGrpSpPr/>
          <p:nvPr/>
        </p:nvGrpSpPr>
        <p:grpSpPr>
          <a:xfrm>
            <a:off x="711200" y="1916832"/>
            <a:ext cx="10871200" cy="4464496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05429996"/>
                </p:ext>
              </p:extLst>
            </p:nvPr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/>
                <a:t>More specific</a:t>
              </a:r>
              <a:endParaRPr lang="nl-NL" sz="12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More generic</a:t>
              </a:r>
              <a:endParaRPr lang="nl-NL" sz="12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Volume</a:t>
              </a:r>
              <a:endParaRPr lang="nl-NL" sz="12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Volume</a:t>
              </a:r>
              <a:endParaRPr lang="nl-NL" sz="12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8C14B1D-AFB5-49C0-B484-8AF10CA36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2490A79-45B3-42F7-8228-11E565F85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5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428215"/>
              </p:ext>
            </p:extLst>
          </p:nvPr>
        </p:nvGraphicFramePr>
        <p:xfrm>
          <a:off x="623392" y="1828801"/>
          <a:ext cx="11017224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D514E-92F2-4EB6-AA8F-BB8B3FFDB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4BE2-FBBA-4622-858E-DEB980581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1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Who am I?</a:t>
            </a:r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385EE-DB73-440D-8072-AB1F1DC64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6BF15-B3DD-4119-A22F-D4847F2B25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BD8AC-143F-4E13-AB17-B6EC91AA0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altLang="en-US" sz="2400" b="1" dirty="0">
                <a:latin typeface="Arial" panose="020B0604020202020204" pitchFamily="34" charset="0"/>
              </a:rPr>
              <a:t>Richard J Ettema</a:t>
            </a:r>
          </a:p>
          <a:p>
            <a:pPr marL="0" indent="0">
              <a:buNone/>
            </a:pPr>
            <a:r>
              <a:rPr lang="fr-FR" altLang="en-US" sz="2400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2400" dirty="0">
                <a:latin typeface="Arial" panose="020B0604020202020204" pitchFamily="34" charset="0"/>
              </a:rPr>
              <a:t>36+ years IT industry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2400" dirty="0">
                <a:latin typeface="Arial" panose="020B0604020202020204" pitchFamily="34" charset="0"/>
              </a:rPr>
              <a:t>16+ years leading HIT development/implementation efforts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2400" dirty="0">
                <a:latin typeface="Arial" panose="020B0604020202020204" pitchFamily="34" charset="0"/>
              </a:rPr>
              <a:t>6+ years contributing to the HL7</a:t>
            </a:r>
            <a:r>
              <a:rPr lang="it-IT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® FHIR® specification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Focus on Testing</a:t>
            </a:r>
            <a:endParaRPr lang="it-IT" altLang="en-US" sz="240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2400" dirty="0">
                <a:latin typeface="Arial" panose="020B0604020202020204" pitchFamily="34" charset="0"/>
              </a:rPr>
              <a:t>Sr. Architect / Lead Developer of the Touchstone FHIR</a:t>
            </a:r>
            <a:r>
              <a:rPr lang="it-IT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® Testing Platform</a:t>
            </a:r>
            <a:endParaRPr lang="it-IT" altLang="en-US" sz="240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2400" dirty="0">
                <a:latin typeface="Arial" panose="020B0604020202020204" pitchFamily="34" charset="0"/>
              </a:rPr>
              <a:t>Author of the AEGIS WildFHIR public test server and client</a:t>
            </a:r>
          </a:p>
        </p:txBody>
      </p:sp>
      <p:pic>
        <p:nvPicPr>
          <p:cNvPr id="12" name="Picture Placeholder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CC153BC-9A75-4BD2-B531-36EF1CFF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82" b="8482"/>
          <a:stretch>
            <a:fillRect/>
          </a:stretch>
        </p:blipFill>
        <p:spPr bwMode="auto">
          <a:xfrm>
            <a:off x="9296400" y="1828800"/>
            <a:ext cx="2260600" cy="1877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rgbClr val="BABCBE">
                <a:alpha val="40000"/>
              </a:srgb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0371294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906353"/>
              </p:ext>
            </p:extLst>
          </p:nvPr>
        </p:nvGraphicFramePr>
        <p:xfrm>
          <a:off x="623392" y="1828801"/>
          <a:ext cx="11089232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A677C-D4F5-4A08-A45A-226A7E436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1B579-38FF-41DA-A25B-3DA8A4B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25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248760"/>
              </p:ext>
            </p:extLst>
          </p:nvPr>
        </p:nvGraphicFramePr>
        <p:xfrm>
          <a:off x="623392" y="1828801"/>
          <a:ext cx="11017224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246E2-3C0E-498E-90C1-7E6B4427A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294-5CB4-4446-BFBE-8DCA1A23E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21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660971"/>
              </p:ext>
            </p:extLst>
          </p:nvPr>
        </p:nvGraphicFramePr>
        <p:xfrm>
          <a:off x="623392" y="1828801"/>
          <a:ext cx="11017224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13C46-835C-43E4-A86B-EBE30D4D2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12890-30CE-4BF6-B204-B305FA6BA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610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63437"/>
              </p:ext>
            </p:extLst>
          </p:nvPr>
        </p:nvGraphicFramePr>
        <p:xfrm>
          <a:off x="623392" y="1828801"/>
          <a:ext cx="11089232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8C653-B463-4B84-AA53-0B835155D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10758-7B2E-4EEC-A591-D63D9FA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89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132856"/>
            <a:ext cx="4410075" cy="203835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828801"/>
            <a:ext cx="6551944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0C45C-0CAF-4197-B06D-8002916A1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9F03E-E37B-494F-8614-628BA9376C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dirty="0"/>
              <a:t>v</a:t>
            </a:r>
            <a:r>
              <a:rPr lang="en-US" noProof="0" dirty="0"/>
              <a:t>3 CDA…”text-based”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2064792" y="2291019"/>
            <a:ext cx="5435402" cy="418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1200111"/>
            <a:ext cx="6014943" cy="3251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090" y="1192386"/>
            <a:ext cx="5311909" cy="3664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49D37-83F2-425F-92AD-A9EB2D6B3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4CF0A-0482-464B-B652-E13169031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C4EEBEAC-E249-4FEE-92A7-26150F0D2C7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5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1D9B5-8209-4B11-ABD3-689CF5360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E0195-BC24-4DBB-9B50-5D7CEC5CB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3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5089975" y="5100710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http://simplifier.net</a:t>
            </a:r>
            <a:endParaRPr lang="en-US" u="sng" dirty="0"/>
          </a:p>
          <a:p>
            <a:r>
              <a:rPr lang="en-US" u="sng" dirty="0">
                <a:hlinkClick r:id="rId4"/>
              </a:rPr>
              <a:t>http://registry.fhir.org</a:t>
            </a:r>
            <a:endParaRPr lang="en-US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5616714" y="2954360"/>
            <a:ext cx="1815499" cy="212104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2423592" y="1772816"/>
            <a:ext cx="1687530" cy="1543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549418"/>
            <a:ext cx="2017670" cy="204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752274" y="3541658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4433637" y="2764769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2420" y="197954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&amp; maintain</a:t>
            </a:r>
            <a:endParaRPr lang="nl-NL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28" y="4113353"/>
            <a:ext cx="1068355" cy="193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260660" y="565195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Retrieve &amp; use</a:t>
            </a:r>
            <a:endParaRPr lang="nl-NL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7104113" y="2912180"/>
            <a:ext cx="1525711" cy="37280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7227896" y="4516013"/>
            <a:ext cx="1678110" cy="78519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6222808" y="2286807"/>
            <a:ext cx="1065323" cy="9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9" y="2279526"/>
            <a:ext cx="1272079" cy="118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182" y="2059552"/>
            <a:ext cx="1537724" cy="15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CCE7-2EBF-43C7-818C-F57036DF9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86B0B-1360-44AB-9E5A-FE3094811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Tooling infrastructure is progressing past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is still “early” in the maturity process</a:t>
            </a:r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6A25F-E31D-42BE-AD94-32560DCD0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D3552-BB04-4234-9D7A-A2D6A4F9E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665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6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623392" y="1700808"/>
            <a:ext cx="5872982" cy="376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1271464" y="1916834"/>
            <a:ext cx="5865837" cy="3714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919535" y="2132858"/>
            <a:ext cx="5860244" cy="37000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2563621" y="2456344"/>
            <a:ext cx="5332579" cy="35360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067771" y="1749335"/>
            <a:ext cx="36448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06CDDF-28E3-44F7-BA59-82BF61340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F95BB1-F7DD-476C-A0D8-B244179AB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https://github.com/FHIR/documents/tree/master/presentations/2019-09%20Tutorials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32" y="5676901"/>
            <a:ext cx="1514168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DC5AB3-5EE4-4034-BA52-01297627F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658011" y="1772816"/>
            <a:ext cx="7166181" cy="407345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8067771" y="1749335"/>
            <a:ext cx="36448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901590" y="2154540"/>
            <a:ext cx="6187351" cy="42404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1097300" y="2522648"/>
            <a:ext cx="6351680" cy="353965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9BCC73-84B0-4FD6-B70A-EA41C51E5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C70CB7-793E-4318-9091-1632DF952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8800"/>
            <a:ext cx="5283200" cy="4419600"/>
          </a:xfrm>
        </p:spPr>
        <p:txBody>
          <a:bodyPr/>
          <a:lstStyle/>
          <a:p>
            <a:r>
              <a:rPr lang="en-CA" dirty="0"/>
              <a:t>Common across most conformance resources</a:t>
            </a:r>
          </a:p>
          <a:p>
            <a:r>
              <a:rPr lang="en-CA" dirty="0"/>
              <a:t>Supports</a:t>
            </a:r>
          </a:p>
          <a:p>
            <a:pPr lvl="1"/>
            <a:r>
              <a:rPr lang="en-CA" dirty="0"/>
              <a:t>Identification</a:t>
            </a:r>
          </a:p>
          <a:p>
            <a:pPr lvl="1"/>
            <a:r>
              <a:rPr lang="en-CA" dirty="0"/>
              <a:t>Registration/discovery</a:t>
            </a:r>
          </a:p>
          <a:p>
            <a:pPr lvl="1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1192"/>
            <a:ext cx="5486400" cy="455180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6630E9-1506-488C-8AFB-A358EE16B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5300B-3822-47B6-B2CB-7A352E27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69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1176000" cy="42672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id</a:t>
            </a:r>
            <a:r>
              <a:rPr lang="en-CA" dirty="0"/>
              <a:t>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b="1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b="1" dirty="0"/>
              <a:t>version</a:t>
            </a:r>
            <a:r>
              <a:rPr lang="en-CA" dirty="0"/>
              <a:t>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b="1" dirty="0"/>
              <a:t>identifier</a:t>
            </a:r>
            <a:r>
              <a:rPr lang="en-CA" dirty="0"/>
              <a:t>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9337C-DB1B-4ACF-B8FA-93BD69EA9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CF5E9-37B1-4683-B3E9-B2A177F4D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F24E91-6270-4C51-8CB3-14139CDD3DD7}"/>
              </a:ext>
            </a:extLst>
          </p:cNvPr>
          <p:cNvSpPr/>
          <p:nvPr/>
        </p:nvSpPr>
        <p:spPr bwMode="auto">
          <a:xfrm>
            <a:off x="1143000" y="3581400"/>
            <a:ext cx="7772400" cy="381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819400" y="4419600"/>
            <a:ext cx="1152128" cy="50405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FC1424-670A-4113-816C-CA5E97FC3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62ECCF-753F-4D65-8EE4-1EE5E3783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13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SzPct val="75000"/>
              <a:buFont typeface="Wingdings" panose="05000000000000000000" pitchFamily="2" charset="2"/>
              <a:buChar char="§"/>
            </a:pPr>
            <a:r>
              <a:rPr lang="en-US" sz="3000" dirty="0"/>
              <a:t>A “version” – author assigned</a:t>
            </a:r>
            <a:endParaRPr lang="nl-NL" sz="3000" dirty="0"/>
          </a:p>
          <a:p>
            <a:r>
              <a:rPr lang="en-US" dirty="0"/>
              <a:t>So 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705EB-016B-4418-88C7-71CCA35B3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BA17-A40A-4313-944F-9F8F8A9C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old data can still be: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914400" lvl="1" indent="-514350"/>
            <a:r>
              <a:rPr lang="en-US" dirty="0"/>
              <a:t>This can only be determined by the profile’s authors (and even depends on the way it is used)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1F6FC-4CA2-45C2-BE54-C8850D91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3ED9-506D-478E-91A4-69BF123BC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1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73075"/>
            <a:ext cx="9345240" cy="822325"/>
          </a:xfrm>
        </p:spPr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1176000" cy="4343400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FC6F0-8F5C-4CE2-8CDB-DCE09A42D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FA039-6133-4A9E-8313-719D2C6247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96AF6-EDD7-4EEA-9604-00107BAE2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578DC-C2A3-4B0E-93AC-FE104CCE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5464" y="557994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87" y="1916833"/>
            <a:ext cx="2110912" cy="31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7612452" y="1988840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51125" y="5579948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4367808" y="2924944"/>
            <a:ext cx="2866028" cy="792088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9032807" y="4403148"/>
            <a:ext cx="2751825" cy="1087891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An enumeration of terms</a:t>
            </a:r>
            <a:endParaRPr lang="nl-NL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3021288" y="4403148"/>
            <a:ext cx="2751825" cy="1087891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Definition of terms</a:t>
            </a:r>
            <a:endParaRPr lang="nl-NL" dirty="0"/>
          </a:p>
        </p:txBody>
      </p:sp>
      <p:sp>
        <p:nvSpPr>
          <p:cNvPr id="15" name="TextBox 14"/>
          <p:cNvSpPr txBox="1"/>
          <p:nvPr/>
        </p:nvSpPr>
        <p:spPr>
          <a:xfrm>
            <a:off x="1277794" y="596490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7088591" y="5939988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153AB6-3E19-445C-BFA0-9CBEBC0D7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96B05-CD69-4722-B0AD-EC859DE3E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grpSp>
        <p:nvGrpSpPr>
          <p:cNvPr id="7" name="Group 6"/>
          <p:cNvGrpSpPr/>
          <p:nvPr/>
        </p:nvGrpSpPr>
        <p:grpSpPr>
          <a:xfrm>
            <a:off x="2567608" y="1606662"/>
            <a:ext cx="7844080" cy="2179365"/>
            <a:chOff x="1043608" y="1835261"/>
            <a:chExt cx="7844080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1"/>
              <a:ext cx="3091552" cy="12003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7032104" y="914400"/>
            <a:ext cx="2416696" cy="926195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No need to write them all down!</a:t>
            </a:r>
            <a:endParaRPr lang="nl-NL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50412" y="3362414"/>
            <a:ext cx="7164810" cy="2862322"/>
            <a:chOff x="1026412" y="3591014"/>
            <a:chExt cx="7164810" cy="2862322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164810" cy="2862322"/>
              <a:chOff x="1026412" y="3591014"/>
              <a:chExt cx="7164810" cy="2862322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1963038" cy="286232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4800600" y="5549280"/>
            <a:ext cx="2667000" cy="904933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Can take concepts from multiple coding systems!</a:t>
            </a:r>
            <a:endParaRPr lang="nl-NL" sz="16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BBEF08-4242-4A08-9EAC-2022076C2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BF8EEF7-368E-47C2-B530-59036BB24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Fire.ly</a:t>
            </a:r>
          </a:p>
          <a:p>
            <a:r>
              <a:rPr lang="en-CA" dirty="0"/>
              <a:t>With many updates by Lloyd McKenzie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9E8E8-72B4-4530-AAA1-4799BCC94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887" y="1772816"/>
            <a:ext cx="80306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DECDD-D785-40C9-8502-FF45AB2A3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377-3E25-40EA-A925-0F6CC6B0C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45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47304" y="1523999"/>
            <a:ext cx="8497392" cy="4419600"/>
          </a:xfrm>
        </p:spPr>
        <p:txBody>
          <a:bodyPr/>
          <a:lstStyle/>
          <a:p>
            <a:r>
              <a:rPr lang="en-US" dirty="0"/>
              <a:t>When used in a Resource,</a:t>
            </a:r>
            <a:br>
              <a:rPr lang="en-US" dirty="0"/>
            </a:br>
            <a:r>
              <a:rPr lang="en-US" dirty="0"/>
              <a:t>the modelers include </a:t>
            </a:r>
            <a:r>
              <a:rPr lang="en-US" i="1" dirty="0"/>
              <a:t>Bindings</a:t>
            </a:r>
          </a:p>
          <a:p>
            <a:r>
              <a:rPr lang="en-US" i="1" dirty="0"/>
              <a:t>Bindings</a:t>
            </a:r>
            <a:r>
              <a:rPr lang="en-US" dirty="0"/>
              <a:t> specify which codes can be used</a:t>
            </a:r>
            <a:endParaRPr lang="nl-NL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2696" y="1396007"/>
            <a:ext cx="8382000" cy="27189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962696" y="2450979"/>
            <a:ext cx="8251702" cy="3896269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071DB98-D643-4B93-8BBC-6B467AADD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A905F8-EC8F-45C1-AFF2-AE56CB4F6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b="1" dirty="0"/>
              <a:t>required</a:t>
            </a:r>
            <a:r>
              <a:rPr lang="en-CA" sz="2800" dirty="0"/>
              <a:t>: You must use the specified codes</a:t>
            </a:r>
          </a:p>
          <a:p>
            <a:pPr lvl="1"/>
            <a:r>
              <a:rPr lang="en-CA" sz="2400" dirty="0"/>
              <a:t>Or omit the element if no code applies for the concept</a:t>
            </a:r>
          </a:p>
          <a:p>
            <a:r>
              <a:rPr lang="en-CA" sz="2800" b="1" dirty="0"/>
              <a:t>extensible</a:t>
            </a:r>
            <a:r>
              <a:rPr lang="en-CA" sz="2800" dirty="0"/>
              <a:t>: You must use the specified codes if they apply</a:t>
            </a:r>
          </a:p>
          <a:p>
            <a:pPr lvl="1"/>
            <a:r>
              <a:rPr lang="en-CA" sz="2400" dirty="0"/>
              <a:t>Free to use other codes or text if the value set doesn’t cover the concept</a:t>
            </a:r>
          </a:p>
          <a:p>
            <a:r>
              <a:rPr lang="en-CA" sz="2800" b="1" dirty="0"/>
              <a:t>preferred</a:t>
            </a:r>
            <a:r>
              <a:rPr lang="en-CA" sz="2800" dirty="0"/>
              <a:t>: You SHOULD use the specified codes</a:t>
            </a:r>
          </a:p>
          <a:p>
            <a:pPr lvl="1"/>
            <a:r>
              <a:rPr lang="en-CA" sz="2400" dirty="0"/>
              <a:t>But if you have a good reason, you can use something else instead </a:t>
            </a:r>
            <a:r>
              <a:rPr lang="mr-IN" sz="2400" dirty="0"/>
              <a:t>–</a:t>
            </a:r>
            <a:r>
              <a:rPr lang="en-CA" sz="2400" dirty="0"/>
              <a:t> it is not required to use the specified codes in order to be conformant</a:t>
            </a:r>
          </a:p>
          <a:p>
            <a:r>
              <a:rPr lang="en-CA" sz="2800" b="1" dirty="0"/>
              <a:t>example</a:t>
            </a:r>
            <a:r>
              <a:rPr lang="en-CA" sz="2800" dirty="0"/>
              <a:t>: These codes just give an idea of what you might use</a:t>
            </a:r>
          </a:p>
          <a:p>
            <a:pPr lvl="1"/>
            <a:r>
              <a:rPr lang="en-CA" sz="2400" dirty="0"/>
              <a:t>No expectation (or recommendation) of use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E9D24-FEFA-4524-A8DB-4DCDD335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54ADB-4453-4FE7-87EF-6653ECA0A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11176000" cy="44196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Tighten the binding strength (e.g. Extensible -&gt; Required)</a:t>
            </a:r>
          </a:p>
          <a:p>
            <a:r>
              <a:rPr lang="en-US" sz="2800" dirty="0"/>
              <a:t>Change the value set</a:t>
            </a:r>
          </a:p>
          <a:p>
            <a:pPr lvl="1"/>
            <a:r>
              <a:rPr lang="en-US" sz="2400" b="1" dirty="0"/>
              <a:t>required</a:t>
            </a:r>
            <a:r>
              <a:rPr lang="en-US" sz="2400" dirty="0"/>
              <a:t>: Constrain allowed codes</a:t>
            </a:r>
          </a:p>
          <a:p>
            <a:pPr lvl="2"/>
            <a:r>
              <a:rPr lang="en-US" sz="2200" dirty="0"/>
              <a:t>e.g. male/female/other/unknown -&gt; male/female</a:t>
            </a:r>
          </a:p>
          <a:p>
            <a:pPr lvl="1"/>
            <a:r>
              <a:rPr lang="en-US" sz="2400" b="1" dirty="0"/>
              <a:t>extensible</a:t>
            </a:r>
            <a:r>
              <a:rPr lang="en-US" sz="2400" dirty="0"/>
              <a:t>: May constrain and add concepts not covered by existing codes</a:t>
            </a:r>
          </a:p>
          <a:p>
            <a:pPr lvl="1"/>
            <a:r>
              <a:rPr lang="en-US" sz="2400" b="1" dirty="0"/>
              <a:t>preferred, example</a:t>
            </a:r>
            <a:r>
              <a:rPr lang="en-US" sz="2400" dirty="0"/>
              <a:t>: Can pick whatever codes you like</a:t>
            </a:r>
          </a:p>
          <a:p>
            <a:pPr lvl="2"/>
            <a:r>
              <a:rPr lang="en-US" sz="2200" dirty="0"/>
              <a:t>But should ideally be able to map to/from preferred codes</a:t>
            </a:r>
          </a:p>
          <a:p>
            <a:r>
              <a:rPr lang="en-US" sz="2900" dirty="0"/>
              <a:t>You can propose changes to code systems and value sets owned by others</a:t>
            </a:r>
          </a:p>
          <a:p>
            <a:r>
              <a:rPr lang="en-US" sz="2900" dirty="0"/>
              <a:t>Can define codes in your own code system</a:t>
            </a:r>
          </a:p>
          <a:p>
            <a:endParaRPr lang="en-US" sz="29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FB357-9D3E-4A51-A151-687E0734D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7A95F-2531-4B24-A93F-8544114DE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Grahame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Builder, </a:t>
            </a:r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3"/>
              </a:rPr>
              <a:t>http://ontoserver.csiro.au/snapper2-dev/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4"/>
              </a:rPr>
              <a:t>http://www.apelon.com/</a:t>
            </a: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543FE-2255-43E3-A2BB-FD2CAF774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18B4A-5253-448D-9DAE-7E665E00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0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28800"/>
            <a:ext cx="5252640" cy="4419600"/>
          </a:xfrm>
        </p:spPr>
        <p:txBody>
          <a:bodyPr/>
          <a:lstStyle/>
          <a:p>
            <a:r>
              <a:rPr lang="en-CA" sz="2800" dirty="0"/>
              <a:t>What’s the URL for Michigan Podiatrist License Number?</a:t>
            </a:r>
          </a:p>
          <a:p>
            <a:pPr lvl="1"/>
            <a:r>
              <a:rPr lang="en-CA" sz="2400" dirty="0"/>
              <a:t>New South Wales Driver’s License Number?</a:t>
            </a:r>
          </a:p>
          <a:p>
            <a:r>
              <a:rPr lang="en-CA" sz="2800" dirty="0"/>
              <a:t>When converting between FHIR and CDA, how to I find the OID for this URL (or vice versa)</a:t>
            </a:r>
          </a:p>
          <a:p>
            <a:endParaRPr lang="en-CA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40" y="2276872"/>
            <a:ext cx="6096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8FAFA-455A-4785-8903-93F2CF69A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92140-F0AF-4E6A-83DF-2CBFC9A4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8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28801"/>
            <a:ext cx="73723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248128" y="4899696"/>
            <a:ext cx="4479032" cy="14401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Define </a:t>
            </a:r>
            <a:r>
              <a:rPr lang="en-US" b="1" kern="0" dirty="0"/>
              <a:t>mapping</a:t>
            </a:r>
          </a:p>
          <a:p>
            <a:pPr marL="0" indent="0">
              <a:buNone/>
            </a:pPr>
            <a:r>
              <a:rPr lang="en-US" sz="2400" kern="0" dirty="0"/>
              <a:t>From one set of concepts to one or more other concept(s)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4C429-81F1-4D77-91A9-E241BD70B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97BD9-9E34-43A5-8D0E-D15D6A054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C4EEBEAC-E249-4FEE-92A7-26150F0D2C7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92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9E1B5-136D-4DD6-8C55-59B92CFF7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17CC-C61B-4051-958A-A43940E2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1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89CBF-DEAD-4CC1-9E90-170C793C4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E703A-CAB7-4B83-A4B7-D166D38FC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71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783804"/>
            <a:ext cx="59817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750808" y="2051713"/>
            <a:ext cx="3917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Demand that the identifier uses your national patient identifier</a:t>
            </a:r>
          </a:p>
          <a:p>
            <a:endParaRPr lang="en-US" dirty="0"/>
          </a:p>
          <a:p>
            <a:r>
              <a:rPr lang="en-US" dirty="0"/>
              <a:t>Limit names to just 1 (instead of 0..*)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 </a:t>
            </a:r>
            <a:r>
              <a:rPr lang="en-US" dirty="0" err="1"/>
              <a:t>maritalStatus</a:t>
            </a:r>
            <a:r>
              <a:rPr lang="en-US" dirty="0"/>
              <a:t> to another set of codes that extends the one from HL7 international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an extension to support “</a:t>
            </a:r>
            <a:r>
              <a:rPr lang="en-US" dirty="0" err="1"/>
              <a:t>RaceCode</a:t>
            </a:r>
            <a:r>
              <a:rPr lang="en-US" dirty="0"/>
              <a:t>”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H="1">
            <a:off x="2927648" y="2564904"/>
            <a:ext cx="382316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>
            <a:off x="2999656" y="3140968"/>
            <a:ext cx="375115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5159896" y="4653136"/>
            <a:ext cx="159091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1271464" y="6022030"/>
            <a:ext cx="6048672" cy="287289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763000" y="5791200"/>
            <a:ext cx="2794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Note: hardly any mandatory elements in the core spec!</a:t>
            </a:r>
            <a:endParaRPr lang="nl-NL" sz="1600" i="1" dirty="0">
              <a:solidFill>
                <a:srgbClr val="FF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C785A6-CC35-4ECE-9B86-D4BC25A70E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083EA-F6B2-4EB9-8C48-85A6C773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7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6973-62A4-4A61-9FB0-F99266F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D5F9-3656-4F29-A4DB-A11880042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for profiles</a:t>
            </a:r>
          </a:p>
          <a:p>
            <a:r>
              <a:rPr lang="en-US" dirty="0"/>
              <a:t>Profiling Overview</a:t>
            </a:r>
          </a:p>
          <a:p>
            <a:r>
              <a:rPr lang="en-US" dirty="0"/>
              <a:t>Profiling Terminology</a:t>
            </a:r>
          </a:p>
          <a:p>
            <a:r>
              <a:rPr lang="en-US" dirty="0"/>
              <a:t>Profiling Structures</a:t>
            </a:r>
          </a:p>
          <a:p>
            <a:r>
              <a:rPr lang="en-US" dirty="0"/>
              <a:t>Extensions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93F8A-6D10-4D14-A17D-BBD690175E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</a:p>
          <a:p>
            <a:r>
              <a:rPr lang="en-US" dirty="0"/>
              <a:t>Logical Models</a:t>
            </a:r>
          </a:p>
          <a:p>
            <a:r>
              <a:rPr lang="en-US" dirty="0"/>
              <a:t>Implementation Guides</a:t>
            </a:r>
          </a:p>
          <a:p>
            <a:r>
              <a:rPr lang="en-US" dirty="0"/>
              <a:t>Other Conformance Resources</a:t>
            </a:r>
          </a:p>
          <a:p>
            <a:r>
              <a:rPr lang="en-US" dirty="0"/>
              <a:t>Registries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7F01D4-4356-4ECC-BD5F-EF22B21B4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2BA32D-C91B-4BF2-95A7-F5BC17AD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r>
              <a:rPr lang="en-US" dirty="0"/>
              <a:t>Validating instances, messages</a:t>
            </a:r>
          </a:p>
          <a:p>
            <a:r>
              <a:rPr lang="en-US" dirty="0"/>
              <a:t>Implement "FHIR spec-like" website from Profiles as part of an Implementation Guide</a:t>
            </a:r>
          </a:p>
          <a:p>
            <a:r>
              <a:rPr lang="en-US" dirty="0"/>
              <a:t>Code generation</a:t>
            </a:r>
          </a:p>
          <a:p>
            <a:r>
              <a:rPr lang="en-US" dirty="0"/>
              <a:t>Dynamic UI Generation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A914F-F731-49C2-8233-6F94732BA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FF7F5-BF18-480D-8094-0D1E86885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314" y="1988840"/>
            <a:ext cx="3465684" cy="174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FA767-5D31-4D09-957C-EB6FF3227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48CA-A021-4D1A-A554-7B4D305A8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9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grpSp>
        <p:nvGrpSpPr>
          <p:cNvPr id="6" name="Group 5"/>
          <p:cNvGrpSpPr/>
          <p:nvPr/>
        </p:nvGrpSpPr>
        <p:grpSpPr>
          <a:xfrm>
            <a:off x="7164691" y="1844825"/>
            <a:ext cx="1610948" cy="1156261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919536" y="1889928"/>
            <a:ext cx="2952328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7090259" y="3717032"/>
            <a:ext cx="2869487" cy="1872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7295449" y="3933057"/>
            <a:ext cx="2448273" cy="5490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000" dirty="0"/>
              <a:t>Metadata</a:t>
            </a:r>
            <a:r>
              <a:rPr lang="en-US" sz="1000" b="1" dirty="0"/>
              <a:t> “Lipid Profile” v1.0.0  </a:t>
            </a:r>
            <a:r>
              <a:rPr lang="en-US" sz="1000" b="1" i="1" dirty="0"/>
              <a:t>Draft</a:t>
            </a:r>
            <a:endParaRPr lang="en-US" sz="10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/>
              <a:t>urn:acme.org:lipid-profile:v1</a:t>
            </a:r>
          </a:p>
          <a:p>
            <a:r>
              <a:rPr lang="en-US" sz="1000" b="1" dirty="0"/>
              <a:t>Author: e.kramer@furore.com</a:t>
            </a:r>
          </a:p>
          <a:p>
            <a:endParaRPr lang="en-US" sz="100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7439465" y="4607373"/>
            <a:ext cx="1800200" cy="828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4804796" y="3013320"/>
            <a:ext cx="2950261" cy="1769532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7771781" y="3001086"/>
            <a:ext cx="0" cy="71594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7582" y="1882892"/>
            <a:ext cx="148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http://acme.org/</a:t>
            </a:r>
            <a:endParaRPr lang="nl-NL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26524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http://acme.org/StructureDefinition/</a:t>
            </a:r>
            <a:r>
              <a:rPr lang="en-US" sz="1400" dirty="0">
                <a:solidFill>
                  <a:srgbClr val="FF0000"/>
                </a:solidFill>
              </a:rPr>
              <a:t>LDLCholesterol</a:t>
            </a:r>
            <a:endParaRPr lang="nl-NL" sz="140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2030561" y="4744530"/>
            <a:ext cx="5199581" cy="701991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dirty="0">
                <a:latin typeface="Arial" panose="020B0604020202020204" pitchFamily="34" charset="0"/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latin typeface="Arial" panose="020B0604020202020204" pitchFamily="34" charset="0"/>
                <a:cs typeface="Arial" panose="020B0604020202020204" pitchFamily="34" charset="0"/>
              </a:rPr>
              <a:t>http://acme.org/StructureDefinition/</a:t>
            </a:r>
            <a:r>
              <a:rPr lang="nl-NL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LDLCholesterol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B02A7AB-679A-4787-A224-C2BCC6052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976313-E9D6-4403-9ABE-CD7B5D6D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348881"/>
            <a:ext cx="54768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93131" y="3068960"/>
            <a:ext cx="5089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Core</a:t>
            </a:r>
            <a:r>
              <a:rPr lang="nl-NL" sz="2000" dirty="0"/>
              <a:t>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Core</a:t>
            </a:r>
            <a:r>
              <a:rPr lang="nl-NL" sz="2000" dirty="0"/>
              <a:t> 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Constraints on resources &amp; datatypes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000" dirty="0"/>
              <a:t>i.e. “profiles”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Extensions</a:t>
            </a:r>
            <a:endParaRPr 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Logical Models</a:t>
            </a:r>
            <a:endParaRPr lang="nl-NL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23392" y="1714132"/>
            <a:ext cx="359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Defines</a:t>
            </a:r>
            <a:r>
              <a:rPr lang="nl-NL" sz="2400" b="1" dirty="0"/>
              <a:t> </a:t>
            </a:r>
            <a:r>
              <a:rPr lang="nl-NL" sz="2400" b="1" dirty="0" err="1"/>
              <a:t>datastructures</a:t>
            </a:r>
            <a:endParaRPr lang="nl-NL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4367808" y="4077072"/>
            <a:ext cx="1728192" cy="151216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8A53F6-EA58-4A35-A51D-16EC0F5D9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7C6E00-B9CC-45D2-B107-7DF823AD8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2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9025" y="2314575"/>
            <a:ext cx="4324350" cy="344805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9721" y="1828800"/>
            <a:ext cx="5262158" cy="4419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94896-C648-4D50-B78B-F4D87D522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0DB9-2A07-4CE9-B15D-5B18A0B65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20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9084A-FA28-47CD-9BE0-18074D36C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F3CFB-0D78-4753-879E-1E4A92017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6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828800"/>
            <a:ext cx="5892800" cy="441960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829" y="1670523"/>
            <a:ext cx="5183124" cy="481617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7CEB85-915B-412C-B146-58F4A443F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559BF2-61D6-4A3D-8CC3-2C928C3B5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98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8A332-EEF1-4E26-BFB8-E430FFDBB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10CE9-959B-4A86-9573-EA134BF52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00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B31CE-C3CA-47C2-BA62-E6B651DF2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B6C61-5593-4877-AD55-8903019DD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59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4191000"/>
            <a:ext cx="11176000" cy="2057399"/>
          </a:xfrm>
        </p:spPr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063552" y="2564904"/>
            <a:ext cx="288032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Composition</a:t>
            </a:r>
          </a:p>
          <a:p>
            <a:r>
              <a:rPr lang="en-US" dirty="0">
                <a:latin typeface="Arial" charset="0"/>
              </a:rPr>
              <a:t>type: </a:t>
            </a:r>
            <a:r>
              <a:rPr lang="en-US" dirty="0" err="1">
                <a:latin typeface="Arial" charset="0"/>
              </a:rPr>
              <a:t>CodeableConcept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96000" y="2564904"/>
            <a:ext cx="3096344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endParaRPr lang="en-US" b="1" dirty="0">
              <a:latin typeface="Arial" charset="0"/>
            </a:endParaRPr>
          </a:p>
          <a:p>
            <a:r>
              <a:rPr lang="en-US" dirty="0"/>
              <a:t>code: </a:t>
            </a:r>
            <a:r>
              <a:rPr lang="en-US" dirty="0" err="1"/>
              <a:t>CodeableConcept</a:t>
            </a:r>
            <a:endParaRPr lang="en-US" dirty="0"/>
          </a:p>
          <a:p>
            <a:r>
              <a:rPr lang="en-US" dirty="0">
                <a:latin typeface="Arial" charset="0"/>
              </a:rPr>
              <a:t>content: Resource(Any) 0..1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4943872" y="3320988"/>
            <a:ext cx="1152128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47929" y="29249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2063552" y="1916832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view of Composition (aka a Document header)</a:t>
            </a:r>
            <a:endParaRPr lang="nl-NL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48E8997-4586-44C4-B2B2-9BE5AC481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99B5241-46A4-4653-8A6F-7A221EB8A7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1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13FB4-449A-4C40-8676-E1C018E2E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DDC3C-8B60-41F9-8EA6-C27AFF03C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09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08000" y="5049180"/>
            <a:ext cx="11176000" cy="1199220"/>
          </a:xfrm>
        </p:spPr>
        <p:txBody>
          <a:bodyPr>
            <a:normAutofit fontScale="92500"/>
          </a:bodyPr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279576" y="1988840"/>
            <a:ext cx="2304256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Composition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type = “34133-9” “Summarization of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episode note”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91944" y="1988840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 42348-3 (“Advance directives”)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 bwMode="auto">
          <a:xfrm flipV="1">
            <a:off x="4583832" y="2366882"/>
            <a:ext cx="1008112" cy="37804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591944" y="2888940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=11450-4 (“Problem list”)</a:t>
            </a:r>
            <a:endParaRPr lang="en-US" b="1" dirty="0">
              <a:latin typeface="Arial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4583832" y="2744924"/>
            <a:ext cx="1008112" cy="52205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591944" y="4293096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 </a:t>
            </a:r>
            <a:r>
              <a:rPr lang="nl-NL" dirty="0"/>
              <a:t>18776-5 (“Treatment plan”)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19" name="Straight Arrow Connector 18"/>
          <p:cNvCxnSpPr>
            <a:stCxn id="6" idx="3"/>
            <a:endCxn id="18" idx="1"/>
          </p:cNvCxnSpPr>
          <p:nvPr/>
        </p:nvCxnSpPr>
        <p:spPr bwMode="auto">
          <a:xfrm>
            <a:off x="4583832" y="2744924"/>
            <a:ext cx="1008112" cy="192621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48818" y="3717032"/>
            <a:ext cx="738664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3600" b="1" dirty="0"/>
              <a:t>…</a:t>
            </a:r>
            <a:endParaRPr lang="nl-NL" sz="36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85C60-9539-4ACE-9E66-B5C7C50E0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1EEF1-82F8-4899-AA76-F67F19BCC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55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639616" y="3356992"/>
          <a:ext cx="6912768" cy="2148840"/>
        </p:xfrm>
        <a:graphic>
          <a:graphicData uri="http://schemas.openxmlformats.org/drawingml/2006/table">
            <a:tbl>
              <a:tblPr/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1">
                          <a:effectLst/>
                          <a:latin typeface="verdana"/>
                        </a:rPr>
                        <a:t>Code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b="1" dirty="0">
                          <a:effectLst/>
                          <a:latin typeface="verdana"/>
                        </a:rPr>
                        <a:t>Definition</a:t>
                      </a:r>
                      <a:endParaRPr lang="nl-NL" b="0" dirty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>
                          <a:effectLst/>
                          <a:latin typeface="verdana"/>
                        </a:rPr>
                        <a:t>..</a:t>
                      </a:r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D7A80-CE20-4144-A69D-5A9C7AA52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6E0068-D646-46D1-ABC2-400780B4B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3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2E0FD-6040-4C85-BB5D-974704BDC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50349-7EC3-4CAF-8C37-D394ACE62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11176000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Excel (build tool)</a:t>
            </a:r>
          </a:p>
          <a:p>
            <a:pPr lvl="1"/>
            <a:r>
              <a:rPr lang="en-US" i="1" dirty="0"/>
              <a:t>We’re trying to move away from this</a:t>
            </a:r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3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4"/>
              </a:rPr>
              <a:t>https://trifolia.lantanagroup.com/</a:t>
            </a:r>
            <a:endParaRPr lang="en-US" dirty="0"/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5"/>
              </a:rPr>
              <a:t>https://projects.eclipse.org/projects/modeling.mdht</a:t>
            </a:r>
            <a:endParaRPr lang="en-US" dirty="0"/>
          </a:p>
          <a:p>
            <a:r>
              <a:rPr lang="en-US" dirty="0"/>
              <a:t>By hand, raw JSON or XML (for the brave/experts)</a:t>
            </a:r>
          </a:p>
          <a:p>
            <a:r>
              <a:rPr lang="en-US" dirty="0"/>
              <a:t>Generate from code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64505-6092-40C8-A7FD-8DA3D6690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75EE6-D4FE-4D44-BFBA-D164578D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4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48577"/>
            <a:ext cx="51244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0" y="5557614"/>
            <a:ext cx="381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34FF-2C92-45B1-8A95-3741EF971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CBEA-2ED5-48C1-96D2-BFAB52C31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13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48577"/>
            <a:ext cx="51244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3686944" y="4530386"/>
            <a:ext cx="181172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2351584" y="4725144"/>
            <a:ext cx="31798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6240016" y="2348880"/>
            <a:ext cx="881010" cy="1305156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3842486" y="3479742"/>
            <a:ext cx="110138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3188103" y="540511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98822" y="55079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0" y="5557614"/>
            <a:ext cx="381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FD56F19-C3E8-4EB9-84EA-46421712D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5A82426-405F-4F3A-A19D-121130C35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54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this in Forge</a:t>
            </a:r>
          </a:p>
          <a:p>
            <a:pPr lvl="1"/>
            <a:r>
              <a:rPr lang="en-US" dirty="0"/>
              <a:t>Click “New Profile”</a:t>
            </a:r>
          </a:p>
          <a:p>
            <a:pPr lvl="1"/>
            <a:r>
              <a:rPr lang="en-US" dirty="0"/>
              <a:t>Select base resource, e.g. Observation</a:t>
            </a:r>
          </a:p>
          <a:p>
            <a:pPr lvl="1"/>
            <a:r>
              <a:rPr lang="en-US" dirty="0"/>
              <a:t>Edit metadata on tab page “Properties”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dirty="0"/>
              <a:t>Save!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424AE-4AC3-46D3-9D78-DBB889D38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BE9A3-0B71-47F9-B91B-AC43D2541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78824-EFAC-4E53-83DB-801839104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9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endParaRPr lang="en-US" dirty="0"/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CE5E6-3025-4932-A9D0-95D07B75D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99D1F-B689-4677-8546-D86E3F505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9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F907E-9233-439C-8841-AB3A1CD9D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57E84-AAD4-4C2A-A653-96B517D4E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5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828800"/>
            <a:ext cx="7112000" cy="441960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 not?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0200"/>
            <a:ext cx="2808312" cy="47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EB7DF-27EA-4A3E-8C84-694861D9D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7747EF-06F4-443B-8721-E55815A5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6456040" y="2276873"/>
            <a:ext cx="37444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constraint is on the elements “</a:t>
            </a:r>
            <a:r>
              <a:rPr lang="en-US" dirty="0" err="1"/>
              <a:t>valueQuantity</a:t>
            </a:r>
            <a:r>
              <a:rPr lang="en-US" dirty="0"/>
              <a:t>” and “comments”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have to formulate this constraint on the Observation, this is the </a:t>
            </a:r>
            <a:r>
              <a:rPr lang="en-US" i="1" dirty="0"/>
              <a:t>context</a:t>
            </a:r>
            <a:r>
              <a:rPr lang="en-US" dirty="0"/>
              <a:t> of the constraint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assign the constraint a “key” value that’s unique within the Observations’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refer from both “value[x]” and “comments” to this “key”. This means: if my value changes -&gt; revalidate the constraint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135560" y="1700808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014686"/>
            <a:ext cx="36576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2116589" y="4405213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2084455" y="5381063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77DEF-3B93-495D-A83B-AAF19DD07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4541B4-B6F5-4295-A217-A874131E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24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8CCB3-5282-479F-8954-44B88952A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58B6-8CCC-483A-809C-4201C8B43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50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20B13-0499-4074-B575-4D2BB6BFC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B581C-9EC5-4984-8BF0-902EF096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13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  <a:p>
            <a:r>
              <a:rPr lang="en-US" dirty="0"/>
              <a:t>Testing scenario payload evaluation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DD219-7896-4585-A455-A719C19EA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DFF2-A8EE-4F26-AB88-BCEBB6E19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72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2000" dirty="0">
                <a:hlinkClick r:id="rId3"/>
              </a:rPr>
              <a:t>https://github.com/ewoutkramer/fhirpath/blob/master/fluentpath.md</a:t>
            </a:r>
            <a:endParaRPr lang="nl-NL" sz="20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5B23F-6631-485F-8A54-560723544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883BA-6A47-422F-8590-E7BE0CB5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2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20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2C0C3-C215-48DD-A703-B70D5FCC6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AFA18-4841-4391-BFA9-44D0877E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62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err="1"/>
              <a:t>implementations</a:t>
            </a:r>
            <a:endParaRPr lang="nl-NL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96C91-38E5-40AE-8308-D353893A4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A89AC-EE49-433A-B060-AFFE420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66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35692-BAF0-4492-9D64-2CF93EAC9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2820-D752-4356-A30A-B043AAA7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90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BECF-92F5-4B7A-87EE-752E0B7D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2C64-9FD8-46B2-89B9-0BDFEED56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where an extension may occur: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DE38-A728-4793-A510-DDA40E6B2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99A34-4A95-44FF-BBCE-C4012865D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5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676651" y="150563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3744B-E3EE-4865-811B-0EF0F230E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7442-C445-45D0-9E2B-ECE1D8907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75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1828800"/>
            <a:ext cx="5816600" cy="441960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r>
              <a:rPr lang="en-CA" dirty="0"/>
              <a:t>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03624"/>
            <a:ext cx="4316167" cy="466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2D6AD-85EB-4A7C-973E-704AFD6EC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3FF33-B743-421F-8666-8BCAA583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859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628801"/>
            <a:ext cx="6600825" cy="489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23792" y="3635732"/>
            <a:ext cx="6192688" cy="369332"/>
            <a:chOff x="2699792" y="3573016"/>
            <a:chExt cx="61926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>
              <a:off x="2699792" y="3757682"/>
              <a:ext cx="324036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FFF970-17E1-4CF0-A108-F851FA7CF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70860-93B5-4C38-9167-C421A001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09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640" y="1706700"/>
            <a:ext cx="6477904" cy="381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8694" y="2103240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5886360" y="4911552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9032" y="3212977"/>
            <a:ext cx="6963353" cy="57606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7115412" y="2636912"/>
            <a:ext cx="564764" cy="65963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4727850" y="3599943"/>
            <a:ext cx="1198841" cy="131160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CA691-4AB4-45E5-B465-0F624BEBB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523FA-F09B-4768-AAD2-7CB517C34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022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6168009" y="3203651"/>
            <a:ext cx="926301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65488"/>
            <a:ext cx="3886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902446"/>
            <a:ext cx="22860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7176120" y="3645024"/>
            <a:ext cx="1728192" cy="36004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458D9F-A92D-4221-9BC6-1DAAC3BE6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7BF803-6C72-49C4-A858-9311F2945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46A1C-BDD2-4858-8464-073F16AB4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388B-9C6F-4E50-B394-1EFE4B03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44727-FB18-4E8F-A561-84903ECB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C17F5-B310-4E37-BD27-93CF3648E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Models may use normal FHIR data types - or </a:t>
            </a:r>
            <a:r>
              <a:rPr lang="en-US"/>
              <a:t>even resources</a:t>
            </a:r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7DD9D-0F98-47C6-A888-7314B6B1D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7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Logical Models are found in the Workflow Patterns:</a:t>
            </a:r>
          </a:p>
          <a:p>
            <a:pPr lvl="1"/>
            <a:r>
              <a:rPr lang="en-US" dirty="0"/>
              <a:t>Request</a:t>
            </a:r>
          </a:p>
          <a:p>
            <a:pPr marL="857250" lvl="2" indent="0">
              <a:buNone/>
            </a:pPr>
            <a:r>
              <a:rPr lang="en-US" dirty="0">
                <a:hlinkClick r:id="rId2"/>
              </a:rPr>
              <a:t>http://hl7.org/fhir/workflow.html#request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</a:t>
            </a:r>
          </a:p>
          <a:p>
            <a:pPr marL="857250" lvl="2" indent="0">
              <a:buNone/>
            </a:pPr>
            <a:r>
              <a:rPr lang="en-US" dirty="0">
                <a:hlinkClick r:id="rId3"/>
              </a:rPr>
              <a:t>http://hl7.org/fhir/workflow.html#event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Definition</a:t>
            </a:r>
          </a:p>
          <a:p>
            <a:pPr marL="857250" lvl="2" indent="0">
              <a:buNone/>
            </a:pPr>
            <a:r>
              <a:rPr lang="nl-NL" dirty="0">
                <a:hlinkClick r:id="rId4"/>
              </a:rPr>
              <a:t>http://hl7.org/fhir/workflow.html#definition</a:t>
            </a:r>
            <a:r>
              <a:rPr lang="nl-NL" dirty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7DD9D-0F98-47C6-A888-7314B6B1D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433C3-FBDD-463D-916A-CED57387E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B7EC9-1B18-4E79-A3D7-BE190AC80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13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05000" y="1828801"/>
          <a:ext cx="838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E962E-D347-4E3A-8F76-E6FC353EE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2171F-C42F-4062-915E-CDDBC0501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err="1"/>
              <a:t>Title</a:t>
            </a:r>
            <a:endParaRPr lang="nl-NL" sz="2000" dirty="0"/>
          </a:p>
          <a:p>
            <a:r>
              <a:rPr lang="nl-NL" sz="2000" dirty="0" err="1"/>
              <a:t>Table</a:t>
            </a:r>
            <a:r>
              <a:rPr lang="nl-NL" sz="2000" dirty="0"/>
              <a:t> of contents</a:t>
            </a:r>
          </a:p>
          <a:p>
            <a:r>
              <a:rPr lang="nl-NL" sz="2000" dirty="0"/>
              <a:t>Document information</a:t>
            </a:r>
          </a:p>
          <a:p>
            <a:r>
              <a:rPr lang="nl-NL" sz="2000" dirty="0" err="1"/>
              <a:t>Introduction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guide</a:t>
            </a:r>
          </a:p>
          <a:p>
            <a:r>
              <a:rPr lang="nl-NL" sz="2000" dirty="0" err="1"/>
              <a:t>Principles</a:t>
            </a:r>
            <a:r>
              <a:rPr lang="nl-NL" sz="2000" dirty="0"/>
              <a:t> &amp; background</a:t>
            </a:r>
          </a:p>
          <a:p>
            <a:r>
              <a:rPr lang="en-US" sz="2000" dirty="0"/>
              <a:t>Functional requirements and high-level use cases</a:t>
            </a:r>
          </a:p>
          <a:p>
            <a:r>
              <a:rPr lang="nl-NL" sz="2000" dirty="0"/>
              <a:t>Design </a:t>
            </a:r>
            <a:r>
              <a:rPr lang="nl-NL" sz="2000" dirty="0" err="1"/>
              <a:t>considerations</a:t>
            </a:r>
            <a:endParaRPr lang="nl-NL" sz="2000" dirty="0"/>
          </a:p>
          <a:p>
            <a:r>
              <a:rPr lang="nl-NL" sz="2000" dirty="0"/>
              <a:t>Package contents (= </a:t>
            </a:r>
            <a:r>
              <a:rPr lang="nl-NL" sz="2000" dirty="0" err="1"/>
              <a:t>use</a:t>
            </a:r>
            <a:r>
              <a:rPr lang="nl-NL" sz="2000" dirty="0"/>
              <a:t> case?)</a:t>
            </a:r>
          </a:p>
          <a:p>
            <a:r>
              <a:rPr lang="nl-NL" sz="2000" dirty="0"/>
              <a:t>Privacy </a:t>
            </a:r>
            <a:r>
              <a:rPr lang="nl-NL" sz="2000" dirty="0" err="1"/>
              <a:t>and</a:t>
            </a:r>
            <a:r>
              <a:rPr lang="nl-NL" sz="2000" dirty="0"/>
              <a:t> security </a:t>
            </a:r>
            <a:r>
              <a:rPr lang="nl-NL" sz="2000" dirty="0" err="1"/>
              <a:t>guidance</a:t>
            </a:r>
            <a:r>
              <a:rPr lang="nl-NL" sz="2000" dirty="0"/>
              <a:t> </a:t>
            </a:r>
          </a:p>
          <a:p>
            <a:r>
              <a:rPr lang="nl-NL" sz="2000" dirty="0" err="1"/>
              <a:t>Testing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certification</a:t>
            </a:r>
            <a:endParaRPr lang="nl-NL" sz="2000" dirty="0"/>
          </a:p>
          <a:p>
            <a:r>
              <a:rPr lang="nl-NL" sz="2000" dirty="0"/>
              <a:t>Appendix</a:t>
            </a:r>
          </a:p>
          <a:p>
            <a:r>
              <a:rPr lang="en-US" sz="2000" dirty="0"/>
              <a:t>List of all artifacts used in this guide</a:t>
            </a:r>
            <a:endParaRPr lang="nl-NL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D4485-E4ED-47F7-ADC3-6D23389CF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5DE8-6B77-4C7F-A31A-66B7CDEA8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916832"/>
            <a:ext cx="10344150" cy="36290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571910-0213-4BF6-8A96-75362B9C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96" y="1828800"/>
            <a:ext cx="4723904" cy="4419600"/>
          </a:xfrm>
          <a:solidFill>
            <a:srgbClr val="FFFFFF">
              <a:alpha val="85098"/>
            </a:srgbClr>
          </a:solidFill>
        </p:spPr>
        <p:txBody>
          <a:bodyPr/>
          <a:lstStyle/>
          <a:p>
            <a:r>
              <a:rPr lang="en-CA" dirty="0"/>
              <a:t>Most elements are optional</a:t>
            </a:r>
          </a:p>
          <a:p>
            <a:r>
              <a:rPr lang="en-CA" dirty="0"/>
              <a:t>All data type components are optional</a:t>
            </a:r>
          </a:p>
          <a:p>
            <a:r>
              <a:rPr lang="en-CA" dirty="0"/>
              <a:t>Most terminologies unconstrained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2223D-4D05-4CA3-9927-9765A4CDC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7A06-9900-4858-8505-8FD0C0DDB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 </a:t>
            </a:r>
            <a:r>
              <a:rPr lang="nl-NL" dirty="0" err="1"/>
              <a:t>Core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http://hl7.org/fhir/us/core/index.html</a:t>
            </a:r>
            <a:r>
              <a:rPr lang="nl-NL" dirty="0"/>
              <a:t> </a:t>
            </a:r>
          </a:p>
          <a:p>
            <a:r>
              <a:rPr lang="nl-NL" dirty="0"/>
              <a:t>C-CDA on FHIR</a:t>
            </a:r>
          </a:p>
          <a:p>
            <a:pPr lvl="1"/>
            <a:r>
              <a:rPr lang="nl-NL" dirty="0">
                <a:hlinkClick r:id="rId3"/>
              </a:rPr>
              <a:t>http://build.fhir.org/ig/HL7/ccda-on-fhir-r4</a:t>
            </a:r>
            <a:r>
              <a:rPr lang="nl-NL" dirty="0"/>
              <a:t> </a:t>
            </a:r>
          </a:p>
          <a:p>
            <a:r>
              <a:rPr lang="nl-NL" dirty="0"/>
              <a:t>Da Vinci - Coverage </a:t>
            </a:r>
            <a:r>
              <a:rPr lang="nl-NL" dirty="0" err="1"/>
              <a:t>Requirements</a:t>
            </a:r>
            <a:r>
              <a:rPr lang="nl-NL" dirty="0"/>
              <a:t> Discovery</a:t>
            </a:r>
          </a:p>
          <a:p>
            <a:pPr lvl="1"/>
            <a:r>
              <a:rPr lang="nl-NL" dirty="0">
                <a:hlinkClick r:id="rId4"/>
              </a:rPr>
              <a:t>http://build.fhir.org/ig/HL7/davinci-crd/index.html</a:t>
            </a:r>
            <a:r>
              <a:rPr lang="nl-NL" dirty="0"/>
              <a:t> </a:t>
            </a:r>
          </a:p>
          <a:p>
            <a:r>
              <a:rPr lang="nl-NL" dirty="0"/>
              <a:t>International </a:t>
            </a:r>
            <a:r>
              <a:rPr lang="nl-NL" dirty="0" err="1"/>
              <a:t>Patient</a:t>
            </a:r>
            <a:r>
              <a:rPr lang="nl-NL" dirty="0"/>
              <a:t> Summary</a:t>
            </a:r>
          </a:p>
          <a:p>
            <a:pPr lvl="1"/>
            <a:r>
              <a:rPr lang="nl-NL" dirty="0">
                <a:hlinkClick r:id="rId5"/>
              </a:rPr>
              <a:t>https://build.fhir.org/ig/HL7/fhir-ips</a:t>
            </a:r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5790D-4475-4999-BF27-AEBF18F09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19F01-8065-41F8-9617-CF1BA5E95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97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6478588" y="1997075"/>
            <a:ext cx="4875212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DD39F-FE0A-49C6-8845-F37CD4EA2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7A072-A87A-4514-8D53-363DD066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36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StructureDefinition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OperationDefinition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SearchParameter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ValueSet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Example resources</a:t>
            </a:r>
          </a:p>
          <a:p>
            <a:endParaRPr lang="en-US" sz="2400" dirty="0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6478588" y="1997075"/>
            <a:ext cx="4875212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869B4-0B95-434D-B3F9-9163DE3CA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D96AC-3ADF-4F09-9D34-8A55EFEA5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56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628800"/>
            <a:ext cx="11176000" cy="4419600"/>
          </a:xfrm>
        </p:spPr>
        <p:txBody>
          <a:bodyPr/>
          <a:lstStyle/>
          <a:p>
            <a:r>
              <a:rPr lang="en-US" dirty="0"/>
              <a:t>Implementation Guide</a:t>
            </a:r>
          </a:p>
          <a:p>
            <a:pPr lvl="1"/>
            <a:r>
              <a:rPr lang="en-US" dirty="0"/>
              <a:t>Provides human-readable information (narrative)</a:t>
            </a:r>
          </a:p>
          <a:p>
            <a:pPr lvl="1"/>
            <a:r>
              <a:rPr lang="en-US" dirty="0"/>
              <a:t>Contains formatted text, pictures, attachments, …</a:t>
            </a:r>
          </a:p>
          <a:p>
            <a:pPr lvl="1"/>
            <a:r>
              <a:rPr lang="en-US" dirty="0"/>
              <a:t>Explains to developers how to implement a specific use case</a:t>
            </a:r>
          </a:p>
          <a:p>
            <a:pPr lvl="1"/>
            <a:r>
              <a:rPr lang="en-US" dirty="0"/>
              <a:t>Publish to local/online website or to PDF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Provides machine-readable information (computable)</a:t>
            </a:r>
          </a:p>
          <a:p>
            <a:pPr lvl="1"/>
            <a:r>
              <a:rPr lang="en-US" dirty="0"/>
              <a:t>Contains conformance resources</a:t>
            </a:r>
          </a:p>
          <a:p>
            <a:pPr lvl="1"/>
            <a:r>
              <a:rPr lang="en-US" dirty="0"/>
              <a:t>Allows machines to validate, generate code, generate UI, …</a:t>
            </a:r>
          </a:p>
          <a:p>
            <a:pPr lvl="1"/>
            <a:r>
              <a:rPr lang="en-US" dirty="0"/>
              <a:t>Publish to FHIR Package server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8B26E-45C6-40E9-8E70-84FEA2D92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182E-E691-4E85-9805-21594D32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4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</a:t>
            </a:r>
            <a:r>
              <a:rPr lang="nl-NL" dirty="0" err="1"/>
              <a:t>command</a:t>
            </a:r>
            <a:r>
              <a:rPr lang="nl-NL" dirty="0"/>
              <a:t> 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042DE-6161-424B-B864-59F17522D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2F364-24F9-4AC4-A951-B2CA24D20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A43F5-B054-4059-A881-182880638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E91C7-2FBB-4A24-B9BE-AED7663F9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2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grpSp>
        <p:nvGrpSpPr>
          <p:cNvPr id="5" name="Group 4"/>
          <p:cNvGrpSpPr/>
          <p:nvPr/>
        </p:nvGrpSpPr>
        <p:grpSpPr>
          <a:xfrm>
            <a:off x="3935760" y="4643326"/>
            <a:ext cx="1828806" cy="657883"/>
            <a:chOff x="2216637" y="3226662"/>
            <a:chExt cx="2143806" cy="657883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45991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/>
                <a:t>Test &amp; </a:t>
              </a:r>
              <a:r>
                <a:rPr lang="nl-NL" sz="1600" dirty="0" err="1"/>
                <a:t>Verify</a:t>
              </a:r>
              <a:endParaRPr lang="nl-NL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00128" y="1949692"/>
            <a:ext cx="3654606" cy="1765774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53063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/>
                <a:t>Publish</a:t>
              </a:r>
              <a:endParaRPr lang="nl-NL" sz="16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66703" y="1772817"/>
            <a:ext cx="3427779" cy="1650209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91544" y="2782634"/>
            <a:ext cx="1966846" cy="2441045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5" y="163564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96000" y="3446414"/>
            <a:ext cx="3899476" cy="2402255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/>
                <a:t>Implement</a:t>
              </a:r>
              <a:endParaRPr lang="nl-NL" sz="16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5101760" y="3646766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0"/>
              </a:rPr>
              <a:t>http://simplifier.net</a:t>
            </a:r>
            <a:endParaRPr lang="en-US" u="sng" dirty="0"/>
          </a:p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CE9ED09-5D0A-4CB1-8803-570F683E7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05B0F9C-E6F1-41AC-BE47-ACBA3F0C8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99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4BF7D-F5AB-4AD9-BF39-7E16B890B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4647-F6DF-407C-9428-4A9039C7C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5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48C49-1FCE-4DCA-B856-69BD46893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64CD-95D1-4528-9984-0BEFB7DE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1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772816"/>
            <a:ext cx="54292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4511824" y="3212976"/>
            <a:ext cx="70705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Extend/restrict searches</a:t>
            </a:r>
          </a:p>
          <a:p>
            <a:r>
              <a:rPr lang="en-US" sz="2400" dirty="0"/>
              <a:t>Describes additional searches to filter resources</a:t>
            </a: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the name?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Elements filtered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Resource the search works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D1269-E7C6-43B5-BC47-8C1033A3D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3213-CAEC-4621-B22D-FB42E9DD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44200" y="6477000"/>
            <a:ext cx="508000" cy="247650"/>
          </a:xfrm>
        </p:spPr>
        <p:txBody>
          <a:bodyPr/>
          <a:lstStyle/>
          <a:p>
            <a:fld id="{C4EEBEAC-E249-4FEE-92A7-26150F0D2C77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74937"/>
      </p:ext>
    </p:extLst>
  </p:cSld>
  <p:clrMapOvr>
    <a:masterClrMapping/>
  </p:clrMapOvr>
</p:sld>
</file>

<file path=ppt/theme/theme1.xml><?xml version="1.0" encoding="utf-8"?>
<a:theme xmlns:a="http://schemas.openxmlformats.org/drawingml/2006/main" name="HL7 2019">
  <a:themeElements>
    <a:clrScheme name="HL7 2019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EC2227"/>
      </a:accent1>
      <a:accent2>
        <a:srgbClr val="005A8C"/>
      </a:accent2>
      <a:accent3>
        <a:srgbClr val="EA8525"/>
      </a:accent3>
      <a:accent4>
        <a:srgbClr val="FFCC32"/>
      </a:accent4>
      <a:accent5>
        <a:srgbClr val="6EB4CD"/>
      </a:accent5>
      <a:accent6>
        <a:srgbClr val="63619A"/>
      </a:accent6>
      <a:hlink>
        <a:srgbClr val="0070C0"/>
      </a:hlink>
      <a:folHlink>
        <a:srgbClr val="7030A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L7 General PPT Template" id="{91879F38-AFC4-463F-A924-8C48DC8DED7E}" vid="{392C9A02-F8B8-436F-B661-94CEF9A67DC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HL7 General PPT Template</Template>
  <TotalTime>299</TotalTime>
  <Words>7805</Words>
  <Application>Microsoft Office PowerPoint</Application>
  <PresentationFormat>Widescreen</PresentationFormat>
  <Paragraphs>1075</Paragraphs>
  <Slides>114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</vt:lpstr>
      <vt:lpstr>Calibri</vt:lpstr>
      <vt:lpstr>Lucida Grande</vt:lpstr>
      <vt:lpstr>verdana</vt:lpstr>
      <vt:lpstr>verdana</vt:lpstr>
      <vt:lpstr>Wingdings</vt:lpstr>
      <vt:lpstr>HL7 2019</vt:lpstr>
      <vt:lpstr>HL7 FHIR PROFILING</vt:lpstr>
      <vt:lpstr>Who am I?</vt:lpstr>
      <vt:lpstr>This presentation</vt:lpstr>
      <vt:lpstr>Credit</vt:lpstr>
      <vt:lpstr>Contents of this tutorial</vt:lpstr>
      <vt:lpstr>Need for Profiling</vt:lpstr>
      <vt:lpstr>FHIR 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Authoring a Profile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Logical Models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HL7 FHIR DevDays</vt:lpstr>
      <vt:lpstr>Profiling Academy</vt:lpstr>
      <vt:lpstr>Wrap Up - HL7 FHIR R4 Proficiency Exam Package</vt:lpstr>
      <vt:lpstr>Wrap Up - Get FHIR Certified, Get Free Starbucks!</vt:lpstr>
      <vt:lpstr>Wrap Up - Evaluations</vt:lpstr>
      <vt:lpstr>Wrap Up - Discussion (Q&amp;A)</vt:lpstr>
    </vt:vector>
  </TitlesOfParts>
  <Company>Stewardshop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HL7 FHIR Profiling</dc:title>
  <dc:creator>Melinda Stewart</dc:creator>
  <cp:lastModifiedBy>Richard J. Ettema (AEGIS.net)</cp:lastModifiedBy>
  <cp:revision>54</cp:revision>
  <dcterms:created xsi:type="dcterms:W3CDTF">2019-04-25T15:53:34Z</dcterms:created>
  <dcterms:modified xsi:type="dcterms:W3CDTF">2019-09-11T18:08:12Z</dcterms:modified>
</cp:coreProperties>
</file>